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65" r:id="rId3"/>
    <p:sldId id="266" r:id="rId4"/>
    <p:sldId id="281" r:id="rId5"/>
    <p:sldId id="297" r:id="rId6"/>
    <p:sldId id="301" r:id="rId7"/>
    <p:sldId id="317" r:id="rId8"/>
    <p:sldId id="304" r:id="rId9"/>
    <p:sldId id="331" r:id="rId10"/>
    <p:sldId id="335" r:id="rId11"/>
    <p:sldId id="337" r:id="rId12"/>
    <p:sldId id="338" r:id="rId13"/>
    <p:sldId id="341" r:id="rId14"/>
    <p:sldId id="342" r:id="rId15"/>
    <p:sldId id="339" r:id="rId16"/>
    <p:sldId id="344" r:id="rId17"/>
    <p:sldId id="343" r:id="rId18"/>
    <p:sldId id="345" r:id="rId19"/>
    <p:sldId id="346" r:id="rId20"/>
    <p:sldId id="311" r:id="rId21"/>
    <p:sldId id="310" r:id="rId22"/>
    <p:sldId id="347" r:id="rId23"/>
    <p:sldId id="314" r:id="rId24"/>
    <p:sldId id="348" r:id="rId25"/>
    <p:sldId id="315" r:id="rId26"/>
    <p:sldId id="351" r:id="rId27"/>
    <p:sldId id="318" r:id="rId28"/>
    <p:sldId id="324" r:id="rId29"/>
    <p:sldId id="320" r:id="rId30"/>
    <p:sldId id="319" r:id="rId31"/>
    <p:sldId id="325" r:id="rId32"/>
    <p:sldId id="322" r:id="rId33"/>
    <p:sldId id="270" r:id="rId34"/>
    <p:sldId id="274" r:id="rId35"/>
  </p:sldIdLst>
  <p:sldSz cx="12190413" cy="6858000"/>
  <p:notesSz cx="6858000" cy="9144000"/>
  <p:defaultTextStyle>
    <a:defPPr>
      <a:defRPr lang="en-US"/>
    </a:defPPr>
    <a:lvl1pPr marL="0" algn="l" defTabSz="914296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57147" algn="l" defTabSz="914296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914296" algn="l" defTabSz="914296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71444" algn="l" defTabSz="914296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828591" algn="l" defTabSz="914296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285738" algn="l" defTabSz="914296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742887" algn="l" defTabSz="914296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200035" algn="l" defTabSz="914296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657182" algn="l" defTabSz="914296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5B8E"/>
    <a:srgbClr val="2D78B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21" autoAdjust="0"/>
    <p:restoredTop sz="94662" autoAdjust="0"/>
  </p:normalViewPr>
  <p:slideViewPr>
    <p:cSldViewPr>
      <p:cViewPr>
        <p:scale>
          <a:sx n="60" d="100"/>
          <a:sy n="60" d="100"/>
        </p:scale>
        <p:origin x="-2706" y="-1092"/>
      </p:cViewPr>
      <p:guideLst>
        <p:guide orient="horz" pos="2161"/>
        <p:guide pos="3840"/>
      </p:guideLst>
    </p:cSldViewPr>
  </p:slideViewPr>
  <p:outlineViewPr>
    <p:cViewPr>
      <p:scale>
        <a:sx n="33" d="100"/>
        <a:sy n="33" d="100"/>
      </p:scale>
      <p:origin x="0" y="283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34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_rels/data1.xml.rels><?xml version="1.0" encoding="UTF-8" standalone="yes"?>
<Relationships xmlns="http://schemas.openxmlformats.org/package/2006/relationships"><Relationship Id="rId2" Type="http://schemas.microsoft.com/office/2007/relationships/hdphoto" Target="../media/hdphoto2.wdp"/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2" Type="http://schemas.microsoft.com/office/2007/relationships/hdphoto" Target="../media/hdphoto2.wdp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012450-90B1-4AAD-83CC-DED19F57B335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9ADFC9C7-D757-4F05-83E7-36B89F874BD3}">
      <dgm:prSet phldrT="[Text]"/>
      <dgm:spPr/>
      <dgm:t>
        <a:bodyPr/>
        <a:lstStyle/>
        <a:p>
          <a:endParaRPr lang="en-GB" dirty="0"/>
        </a:p>
      </dgm:t>
    </dgm:pt>
    <dgm:pt modelId="{924BF078-8AB4-426F-A5FE-6A044B5A699B}" type="sibTrans" cxnId="{2E355F7D-0A6F-4577-AEC1-9877207E0194}">
      <dgm:prSet/>
      <dgm:spPr>
        <a:blipFill rotWithShape="1">
          <a:blip xmlns:r="http://schemas.openxmlformats.org/officeDocument/2006/relationships"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4697" b="100000" l="9635" r="95912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>
          <a:solidFill>
            <a:schemeClr val="accent1"/>
          </a:solidFill>
        </a:ln>
      </dgm:spPr>
      <dgm:t>
        <a:bodyPr/>
        <a:lstStyle/>
        <a:p>
          <a:endParaRPr lang="en-GB"/>
        </a:p>
      </dgm:t>
    </dgm:pt>
    <dgm:pt modelId="{143EA1D5-5B92-4EC4-BE7D-D0123B48B78A}" type="parTrans" cxnId="{2E355F7D-0A6F-4577-AEC1-9877207E0194}">
      <dgm:prSet/>
      <dgm:spPr/>
      <dgm:t>
        <a:bodyPr/>
        <a:lstStyle/>
        <a:p>
          <a:endParaRPr lang="en-GB"/>
        </a:p>
      </dgm:t>
    </dgm:pt>
    <dgm:pt modelId="{5F2A07D3-C998-4968-AFCE-03A41C26E01D}" type="pres">
      <dgm:prSet presAssocID="{65012450-90B1-4AAD-83CC-DED19F57B335}" presName="Name0" presStyleCnt="0">
        <dgm:presLayoutVars>
          <dgm:chMax val="7"/>
          <dgm:chPref val="7"/>
          <dgm:dir/>
        </dgm:presLayoutVars>
      </dgm:prSet>
      <dgm:spPr/>
    </dgm:pt>
    <dgm:pt modelId="{7EEF209B-A716-472B-8CA8-D4567309E50C}" type="pres">
      <dgm:prSet presAssocID="{65012450-90B1-4AAD-83CC-DED19F57B335}" presName="Name1" presStyleCnt="0"/>
      <dgm:spPr/>
    </dgm:pt>
    <dgm:pt modelId="{D87D60FE-BFBE-4BF2-99C2-B140BC891C06}" type="pres">
      <dgm:prSet presAssocID="{924BF078-8AB4-426F-A5FE-6A044B5A699B}" presName="picture_1" presStyleCnt="0"/>
      <dgm:spPr/>
    </dgm:pt>
    <dgm:pt modelId="{776EC62D-A644-4ECF-89C4-25358811757D}" type="pres">
      <dgm:prSet presAssocID="{924BF078-8AB4-426F-A5FE-6A044B5A699B}" presName="pictureRepeatNode" presStyleLbl="alignImgPlace1" presStyleIdx="0" presStyleCnt="1" custAng="5400000" custFlipHor="1"/>
      <dgm:spPr/>
      <dgm:t>
        <a:bodyPr/>
        <a:lstStyle/>
        <a:p>
          <a:endParaRPr lang="en-GB"/>
        </a:p>
      </dgm:t>
    </dgm:pt>
    <dgm:pt modelId="{37E3A9E9-E7FE-4A6D-A3B1-13EEE8CC0718}" type="pres">
      <dgm:prSet presAssocID="{9ADFC9C7-D757-4F05-83E7-36B89F874BD3}" presName="text_1" presStyleLbl="node1" presStyleIdx="0" presStyleCnt="0" custAng="5400000" custLinFactX="-9692" custLinFactY="100000" custLinFactNeighborX="-100000" custLinFactNeighborY="108730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8E757DA7-E645-4C23-A8C2-D030824E42BB}" type="presOf" srcId="{9ADFC9C7-D757-4F05-83E7-36B89F874BD3}" destId="{37E3A9E9-E7FE-4A6D-A3B1-13EEE8CC0718}" srcOrd="0" destOrd="0" presId="urn:microsoft.com/office/officeart/2008/layout/CircularPictureCallout"/>
    <dgm:cxn modelId="{A900332B-1712-4956-A411-B1F23F5490A3}" type="presOf" srcId="{924BF078-8AB4-426F-A5FE-6A044B5A699B}" destId="{776EC62D-A644-4ECF-89C4-25358811757D}" srcOrd="0" destOrd="0" presId="urn:microsoft.com/office/officeart/2008/layout/CircularPictureCallout"/>
    <dgm:cxn modelId="{B80B460F-F356-4228-8AD6-FCBFD338A889}" type="presOf" srcId="{65012450-90B1-4AAD-83CC-DED19F57B335}" destId="{5F2A07D3-C998-4968-AFCE-03A41C26E01D}" srcOrd="0" destOrd="0" presId="urn:microsoft.com/office/officeart/2008/layout/CircularPictureCallout"/>
    <dgm:cxn modelId="{2E355F7D-0A6F-4577-AEC1-9877207E0194}" srcId="{65012450-90B1-4AAD-83CC-DED19F57B335}" destId="{9ADFC9C7-D757-4F05-83E7-36B89F874BD3}" srcOrd="0" destOrd="0" parTransId="{143EA1D5-5B92-4EC4-BE7D-D0123B48B78A}" sibTransId="{924BF078-8AB4-426F-A5FE-6A044B5A699B}"/>
    <dgm:cxn modelId="{CD193F03-1C47-4367-9054-49ACFED2D922}" type="presParOf" srcId="{5F2A07D3-C998-4968-AFCE-03A41C26E01D}" destId="{7EEF209B-A716-472B-8CA8-D4567309E50C}" srcOrd="0" destOrd="0" presId="urn:microsoft.com/office/officeart/2008/layout/CircularPictureCallout"/>
    <dgm:cxn modelId="{B4F7E995-8F89-4C63-B7BA-74DDEB1A6507}" type="presParOf" srcId="{7EEF209B-A716-472B-8CA8-D4567309E50C}" destId="{D87D60FE-BFBE-4BF2-99C2-B140BC891C06}" srcOrd="0" destOrd="0" presId="urn:microsoft.com/office/officeart/2008/layout/CircularPictureCallout"/>
    <dgm:cxn modelId="{A6E899A4-FE06-45E5-A81B-DA432F5E46DD}" type="presParOf" srcId="{D87D60FE-BFBE-4BF2-99C2-B140BC891C06}" destId="{776EC62D-A644-4ECF-89C4-25358811757D}" srcOrd="0" destOrd="0" presId="urn:microsoft.com/office/officeart/2008/layout/CircularPictureCallout"/>
    <dgm:cxn modelId="{CDC18314-780B-4ED2-8C00-7AD26DC03696}" type="presParOf" srcId="{7EEF209B-A716-472B-8CA8-D4567309E50C}" destId="{37E3A9E9-E7FE-4A6D-A3B1-13EEE8CC0718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6EC62D-A644-4ECF-89C4-25358811757D}">
      <dsp:nvSpPr>
        <dsp:cNvPr id="0" name=""/>
        <dsp:cNvSpPr/>
      </dsp:nvSpPr>
      <dsp:spPr>
        <a:xfrm rot="16200000" flipH="1">
          <a:off x="1062118" y="882098"/>
          <a:ext cx="2124236" cy="2124236"/>
        </a:xfrm>
        <a:prstGeom prst="ellipse">
          <a:avLst/>
        </a:prstGeom>
        <a:blipFill rotWithShape="1">
          <a:blip xmlns:r="http://schemas.openxmlformats.org/officeDocument/2006/relationships"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4697" b="100000" l="9635" r="95912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E3A9E9-E7FE-4A6D-A3B1-13EEE8CC0718}">
      <dsp:nvSpPr>
        <dsp:cNvPr id="0" name=""/>
        <dsp:cNvSpPr/>
      </dsp:nvSpPr>
      <dsp:spPr>
        <a:xfrm rot="5400000">
          <a:off x="-46794" y="2858177"/>
          <a:ext cx="1359511" cy="70099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4900" kern="1200" dirty="0"/>
        </a:p>
      </dsp:txBody>
      <dsp:txXfrm>
        <a:off x="-46794" y="2858177"/>
        <a:ext cx="1359511" cy="7009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tmp>
</file>

<file path=ppt/media/image11.tmp>
</file>

<file path=ppt/media/image12.tmp>
</file>

<file path=ppt/media/image13.JPG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png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8.tmp>
</file>

<file path=ppt/media/image29.tmp>
</file>

<file path=ppt/media/image3.jpg>
</file>

<file path=ppt/media/image30.tmp>
</file>

<file path=ppt/media/image31.tmp>
</file>

<file path=ppt/media/image32.tmp>
</file>

<file path=ppt/media/image33.tmp>
</file>

<file path=ppt/media/image34.png>
</file>

<file path=ppt/media/image35.png>
</file>

<file path=ppt/media/image36.jpeg>
</file>

<file path=ppt/media/image37.jpeg>
</file>

<file path=ppt/media/image38.tmp>
</file>

<file path=ppt/media/image39.tmp>
</file>

<file path=ppt/media/image4.tmp>
</file>

<file path=ppt/media/image40.tmp>
</file>

<file path=ppt/media/image41.png>
</file>

<file path=ppt/media/image42.png>
</file>

<file path=ppt/media/image43.png>
</file>

<file path=ppt/media/image44.tmp>
</file>

<file path=ppt/media/image45.tmp>
</file>

<file path=ppt/media/image46.jpeg>
</file>

<file path=ppt/media/image47.tmp>
</file>

<file path=ppt/media/image48.tmp>
</file>

<file path=ppt/media/image49.tmp>
</file>

<file path=ppt/media/image5.tmp>
</file>

<file path=ppt/media/image50.png>
</file>

<file path=ppt/media/image51.tmp>
</file>

<file path=ppt/media/image52.tmp>
</file>

<file path=ppt/media/image53.tmp>
</file>

<file path=ppt/media/image6.tmp>
</file>

<file path=ppt/media/image7.tmp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729D6-B126-4080-AE94-0ED4C3AC1B28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BE16B-8CA3-4894-8C81-60D6CF5646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8946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7902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5612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96242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4303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96242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96242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790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dirty="0" smtClean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430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BE16B-8CA3-4894-8C81-60D6CF56460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301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427"/>
            <a:ext cx="10361852" cy="14700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6200"/>
            <a:ext cx="853328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9731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1475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4555" y="274640"/>
            <a:ext cx="2971414" cy="585152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314" y="274640"/>
            <a:ext cx="8711068" cy="585152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11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9775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6904"/>
            <a:ext cx="10361852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6715"/>
            <a:ext cx="10361852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47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9142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4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5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73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88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20003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718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699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314" y="1600202"/>
            <a:ext cx="58412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4729" y="1600202"/>
            <a:ext cx="58412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5938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2" y="274638"/>
            <a:ext cx="109713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4" y="1535114"/>
            <a:ext cx="53862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7" indent="0">
              <a:buNone/>
              <a:defRPr sz="2000" b="1"/>
            </a:lvl2pPr>
            <a:lvl3pPr marL="914296" indent="0">
              <a:buNone/>
              <a:defRPr sz="1700" b="1"/>
            </a:lvl3pPr>
            <a:lvl4pPr marL="1371444" indent="0">
              <a:buNone/>
              <a:defRPr sz="1600" b="1"/>
            </a:lvl4pPr>
            <a:lvl5pPr marL="1828591" indent="0">
              <a:buNone/>
              <a:defRPr sz="1600" b="1"/>
            </a:lvl5pPr>
            <a:lvl6pPr marL="2285738" indent="0">
              <a:buNone/>
              <a:defRPr sz="1600" b="1"/>
            </a:lvl6pPr>
            <a:lvl7pPr marL="2742887" indent="0">
              <a:buNone/>
              <a:defRPr sz="1600" b="1"/>
            </a:lvl7pPr>
            <a:lvl8pPr marL="3200035" indent="0">
              <a:buNone/>
              <a:defRPr sz="1600" b="1"/>
            </a:lvl8pPr>
            <a:lvl9pPr marL="365718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4" y="2174876"/>
            <a:ext cx="53862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1" y="1535114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7" indent="0">
              <a:buNone/>
              <a:defRPr sz="2000" b="1"/>
            </a:lvl2pPr>
            <a:lvl3pPr marL="914296" indent="0">
              <a:buNone/>
              <a:defRPr sz="1700" b="1"/>
            </a:lvl3pPr>
            <a:lvl4pPr marL="1371444" indent="0">
              <a:buNone/>
              <a:defRPr sz="1600" b="1"/>
            </a:lvl4pPr>
            <a:lvl5pPr marL="1828591" indent="0">
              <a:buNone/>
              <a:defRPr sz="1600" b="1"/>
            </a:lvl5pPr>
            <a:lvl6pPr marL="2285738" indent="0">
              <a:buNone/>
              <a:defRPr sz="1600" b="1"/>
            </a:lvl6pPr>
            <a:lvl7pPr marL="2742887" indent="0">
              <a:buNone/>
              <a:defRPr sz="1600" b="1"/>
            </a:lvl7pPr>
            <a:lvl8pPr marL="3200035" indent="0">
              <a:buNone/>
              <a:defRPr sz="1600" b="1"/>
            </a:lvl8pPr>
            <a:lvl9pPr marL="365718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1" y="2174876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0256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0144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903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2" y="273051"/>
            <a:ext cx="4010562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5" y="273051"/>
            <a:ext cx="6814779" cy="585311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2" y="1435103"/>
            <a:ext cx="4010562" cy="4691063"/>
          </a:xfrm>
        </p:spPr>
        <p:txBody>
          <a:bodyPr/>
          <a:lstStyle>
            <a:lvl1pPr marL="0" indent="0">
              <a:buNone/>
              <a:defRPr sz="1500"/>
            </a:lvl1pPr>
            <a:lvl2pPr marL="457147" indent="0">
              <a:buNone/>
              <a:defRPr sz="1200"/>
            </a:lvl2pPr>
            <a:lvl3pPr marL="914296" indent="0">
              <a:buNone/>
              <a:defRPr sz="900"/>
            </a:lvl3pPr>
            <a:lvl4pPr marL="1371444" indent="0">
              <a:buNone/>
              <a:defRPr sz="900"/>
            </a:lvl4pPr>
            <a:lvl5pPr marL="1828591" indent="0">
              <a:buNone/>
              <a:defRPr sz="900"/>
            </a:lvl5pPr>
            <a:lvl6pPr marL="2285738" indent="0">
              <a:buNone/>
              <a:defRPr sz="900"/>
            </a:lvl6pPr>
            <a:lvl7pPr marL="2742887" indent="0">
              <a:buNone/>
              <a:defRPr sz="900"/>
            </a:lvl7pPr>
            <a:lvl8pPr marL="3200035" indent="0">
              <a:buNone/>
              <a:defRPr sz="900"/>
            </a:lvl8pPr>
            <a:lvl9pPr marL="3657182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864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0601"/>
            <a:ext cx="7314248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776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47" indent="0">
              <a:buNone/>
              <a:defRPr sz="2800"/>
            </a:lvl2pPr>
            <a:lvl3pPr marL="914296" indent="0">
              <a:buNone/>
              <a:defRPr sz="2400"/>
            </a:lvl3pPr>
            <a:lvl4pPr marL="1371444" indent="0">
              <a:buNone/>
              <a:defRPr sz="2000"/>
            </a:lvl4pPr>
            <a:lvl5pPr marL="1828591" indent="0">
              <a:buNone/>
              <a:defRPr sz="2000"/>
            </a:lvl5pPr>
            <a:lvl6pPr marL="2285738" indent="0">
              <a:buNone/>
              <a:defRPr sz="2000"/>
            </a:lvl6pPr>
            <a:lvl7pPr marL="2742887" indent="0">
              <a:buNone/>
              <a:defRPr sz="2000"/>
            </a:lvl7pPr>
            <a:lvl8pPr marL="3200035" indent="0">
              <a:buNone/>
              <a:defRPr sz="2000"/>
            </a:lvl8pPr>
            <a:lvl9pPr marL="3657182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7339"/>
            <a:ext cx="7314248" cy="804862"/>
          </a:xfrm>
        </p:spPr>
        <p:txBody>
          <a:bodyPr/>
          <a:lstStyle>
            <a:lvl1pPr marL="0" indent="0">
              <a:buNone/>
              <a:defRPr sz="1500"/>
            </a:lvl1pPr>
            <a:lvl2pPr marL="457147" indent="0">
              <a:buNone/>
              <a:defRPr sz="1200"/>
            </a:lvl2pPr>
            <a:lvl3pPr marL="914296" indent="0">
              <a:buNone/>
              <a:defRPr sz="900"/>
            </a:lvl3pPr>
            <a:lvl4pPr marL="1371444" indent="0">
              <a:buNone/>
              <a:defRPr sz="900"/>
            </a:lvl4pPr>
            <a:lvl5pPr marL="1828591" indent="0">
              <a:buNone/>
              <a:defRPr sz="900"/>
            </a:lvl5pPr>
            <a:lvl6pPr marL="2285738" indent="0">
              <a:buNone/>
              <a:defRPr sz="900"/>
            </a:lvl6pPr>
            <a:lvl7pPr marL="2742887" indent="0">
              <a:buNone/>
              <a:defRPr sz="900"/>
            </a:lvl7pPr>
            <a:lvl8pPr marL="3200035" indent="0">
              <a:buNone/>
              <a:defRPr sz="900"/>
            </a:lvl8pPr>
            <a:lvl9pPr marL="3657182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37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>
                <a:alpha val="66000"/>
              </a:srgbClr>
            </a:gs>
            <a:gs pos="39999">
              <a:srgbClr val="85C2FF">
                <a:alpha val="64000"/>
              </a:srgbClr>
            </a:gs>
            <a:gs pos="70000">
              <a:srgbClr val="C4D6EB">
                <a:alpha val="65000"/>
              </a:srgbClr>
            </a:gs>
            <a:gs pos="100000">
              <a:srgbClr val="FFEBFA">
                <a:alpha val="66000"/>
              </a:srgb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2" y="274638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600202"/>
            <a:ext cx="10971372" cy="4525963"/>
          </a:xfrm>
          <a:prstGeom prst="rect">
            <a:avLst/>
          </a:prstGeom>
        </p:spPr>
        <p:txBody>
          <a:bodyPr vert="horz" lIns="91429" tIns="45715" rIns="91429" bIns="457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6352"/>
            <a:ext cx="2844430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68F31C-2811-4D4F-B8EA-BE956C4A8EEA}" type="datetimeFigureOut">
              <a:rPr lang="en-GB" smtClean="0"/>
              <a:t>23/07/2023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6352"/>
            <a:ext cx="3860297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6352"/>
            <a:ext cx="2844430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50796-82E1-42F1-A1D4-E22C11B603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1417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296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61" indent="-342861" algn="l" defTabSz="914296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64" indent="-285718" algn="l" defTabSz="914296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69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17" indent="-228574" algn="l" defTabSz="914296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64" indent="-228574" algn="l" defTabSz="914296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13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60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8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5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6" algn="l" defTabSz="91429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4" algn="l" defTabSz="91429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1" algn="l" defTabSz="91429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8" algn="l" defTabSz="91429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7" algn="l" defTabSz="91429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35" algn="l" defTabSz="91429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82" algn="l" defTabSz="91429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m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tmp"/><Relationship Id="rId5" Type="http://schemas.openxmlformats.org/officeDocument/2006/relationships/image" Target="../media/image16.tmp"/><Relationship Id="rId4" Type="http://schemas.openxmlformats.org/officeDocument/2006/relationships/image" Target="../media/image15.tm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tmp"/><Relationship Id="rId4" Type="http://schemas.openxmlformats.org/officeDocument/2006/relationships/image" Target="../media/image18.tm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tmp"/><Relationship Id="rId4" Type="http://schemas.openxmlformats.org/officeDocument/2006/relationships/image" Target="../media/image20.t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tm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tmp"/><Relationship Id="rId4" Type="http://schemas.openxmlformats.org/officeDocument/2006/relationships/image" Target="../media/image23.tm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tmp"/><Relationship Id="rId4" Type="http://schemas.openxmlformats.org/officeDocument/2006/relationships/image" Target="../media/image25.tm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tmp"/><Relationship Id="rId4" Type="http://schemas.openxmlformats.org/officeDocument/2006/relationships/image" Target="../media/image27.tm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tmp"/><Relationship Id="rId4" Type="http://schemas.openxmlformats.org/officeDocument/2006/relationships/image" Target="../media/image29.tm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tmp"/><Relationship Id="rId5" Type="http://schemas.openxmlformats.org/officeDocument/2006/relationships/image" Target="../media/image32.tmp"/><Relationship Id="rId4" Type="http://schemas.openxmlformats.org/officeDocument/2006/relationships/image" Target="../media/image31.tm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jpeg"/><Relationship Id="rId5" Type="http://schemas.openxmlformats.org/officeDocument/2006/relationships/image" Target="../media/image36.jpeg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tm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tmp"/><Relationship Id="rId4" Type="http://schemas.openxmlformats.org/officeDocument/2006/relationships/image" Target="../media/image39.tm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tmp"/><Relationship Id="rId4" Type="http://schemas.openxmlformats.org/officeDocument/2006/relationships/image" Target="../media/image44.tm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6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tm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tm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tm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53.tmp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tmp"/><Relationship Id="rId5" Type="http://schemas.openxmlformats.org/officeDocument/2006/relationships/image" Target="../media/image51.tmp"/><Relationship Id="rId4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mp"/><Relationship Id="rId4" Type="http://schemas.openxmlformats.org/officeDocument/2006/relationships/image" Target="../media/image4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5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mp"/><Relationship Id="rId5" Type="http://schemas.openxmlformats.org/officeDocument/2006/relationships/image" Target="../media/image7.tmp"/><Relationship Id="rId4" Type="http://schemas.openxmlformats.org/officeDocument/2006/relationships/image" Target="../media/image6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m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mp"/><Relationship Id="rId5" Type="http://schemas.openxmlformats.org/officeDocument/2006/relationships/image" Target="../media/image11.tmp"/><Relationship Id="rId4" Type="http://schemas.openxmlformats.org/officeDocument/2006/relationships/image" Target="../media/image10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630" y="3356992"/>
            <a:ext cx="10297144" cy="1800200"/>
          </a:xfrm>
        </p:spPr>
        <p:txBody>
          <a:bodyPr>
            <a:noAutofit/>
          </a:bodyPr>
          <a:lstStyle/>
          <a:p>
            <a:r>
              <a:rPr lang="en-GB" sz="6000" dirty="0" smtClean="0">
                <a:ln w="2540">
                  <a:solidFill>
                    <a:schemeClr val="bg1"/>
                  </a:solidFill>
                </a:ln>
                <a:solidFill>
                  <a:schemeClr val="tx2"/>
                </a:solidFill>
                <a:latin typeface="Arial Black" panose="020B0A04020102020204" pitchFamily="34" charset="0"/>
              </a:rPr>
              <a:t/>
            </a:r>
            <a:br>
              <a:rPr lang="en-GB" sz="6000" dirty="0" smtClean="0">
                <a:ln w="2540">
                  <a:solidFill>
                    <a:schemeClr val="bg1"/>
                  </a:solidFill>
                </a:ln>
                <a:solidFill>
                  <a:schemeClr val="tx2"/>
                </a:solidFill>
                <a:latin typeface="Arial Black" panose="020B0A04020102020204" pitchFamily="34" charset="0"/>
              </a:rPr>
            </a:br>
            <a:r>
              <a:rPr lang="en-GB" sz="1000" dirty="0">
                <a:ln w="2540">
                  <a:solidFill>
                    <a:schemeClr val="bg1"/>
                  </a:solidFill>
                </a:ln>
                <a:solidFill>
                  <a:schemeClr val="tx2"/>
                </a:solidFill>
                <a:latin typeface="Arial Black" panose="020B0A04020102020204" pitchFamily="34" charset="0"/>
              </a:rPr>
              <a:t> </a:t>
            </a:r>
            <a:r>
              <a:rPr lang="en-GB" sz="4800" dirty="0" smtClean="0">
                <a:ln w="2540">
                  <a:solidFill>
                    <a:schemeClr val="bg1"/>
                  </a:solidFill>
                </a:ln>
                <a:solidFill>
                  <a:schemeClr val="tx2"/>
                </a:solidFill>
                <a:latin typeface="Arial Black" panose="020B0A04020102020204" pitchFamily="34" charset="0"/>
              </a:rPr>
              <a:t/>
            </a:r>
            <a:br>
              <a:rPr lang="en-GB" sz="4800" dirty="0" smtClean="0">
                <a:ln w="2540">
                  <a:solidFill>
                    <a:schemeClr val="bg1"/>
                  </a:solidFill>
                </a:ln>
                <a:solidFill>
                  <a:schemeClr val="tx2"/>
                </a:solidFill>
                <a:latin typeface="Arial Black" panose="020B0A04020102020204" pitchFamily="34" charset="0"/>
              </a:rPr>
            </a:br>
            <a:r>
              <a:rPr lang="en-GB" sz="2800" dirty="0" smtClean="0">
                <a:ln w="2540">
                  <a:solidFill>
                    <a:schemeClr val="bg1"/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</a:rPr>
              <a:t>Investigating the influence of flood mitigation strategies on return periods and river dynamics</a:t>
            </a:r>
            <a:endParaRPr lang="en-GB" sz="3200" dirty="0">
              <a:ln w="2540">
                <a:solidFill>
                  <a:schemeClr val="bg1"/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Google Shape;90;p16"/>
          <p:cNvSpPr/>
          <p:nvPr/>
        </p:nvSpPr>
        <p:spPr>
          <a:xfrm>
            <a:off x="1493886" y="1340768"/>
            <a:ext cx="9281840" cy="259228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/>
            <a:r>
              <a:rPr lang="en-GB" b="0" i="0" dirty="0" smtClean="0">
                <a:ln>
                  <a:noFill/>
                </a:ln>
                <a:solidFill>
                  <a:schemeClr val="accent2"/>
                </a:solidFill>
                <a:latin typeface="Arial Black"/>
              </a:rPr>
              <a:t>Mathematics of </a:t>
            </a:r>
          </a:p>
          <a:p>
            <a:pPr lvl="0"/>
            <a:r>
              <a:rPr lang="en-GB" dirty="0" smtClean="0">
                <a:solidFill>
                  <a:schemeClr val="accent2"/>
                </a:solidFill>
                <a:latin typeface="Arial Black"/>
              </a:rPr>
              <a:t>Flooding Events</a:t>
            </a:r>
            <a:endParaRPr lang="en-GB" b="0" i="0" dirty="0" smtClean="0">
              <a:ln>
                <a:noFill/>
              </a:ln>
              <a:solidFill>
                <a:schemeClr val="accent2"/>
              </a:solidFill>
              <a:latin typeface="Arial Black"/>
            </a:endParaRPr>
          </a:p>
        </p:txBody>
      </p:sp>
      <p:sp>
        <p:nvSpPr>
          <p:cNvPr id="8" name="Google Shape;90;p16"/>
          <p:cNvSpPr/>
          <p:nvPr/>
        </p:nvSpPr>
        <p:spPr>
          <a:xfrm>
            <a:off x="1493886" y="1340768"/>
            <a:ext cx="9281840" cy="259228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/>
            <a:r>
              <a:rPr lang="en-GB" b="0" i="0" dirty="0" smtClean="0">
                <a:ln w="28575">
                  <a:solidFill>
                    <a:schemeClr val="bg1"/>
                  </a:solidFill>
                </a:ln>
                <a:noFill/>
                <a:latin typeface="Arial Black"/>
              </a:rPr>
              <a:t>Mathematics of </a:t>
            </a:r>
          </a:p>
          <a:p>
            <a:pPr lvl="0"/>
            <a:r>
              <a:rPr lang="en-GB" dirty="0" smtClean="0">
                <a:ln w="28575">
                  <a:solidFill>
                    <a:schemeClr val="bg1"/>
                  </a:solidFill>
                </a:ln>
                <a:noFill/>
                <a:latin typeface="Arial Black"/>
              </a:rPr>
              <a:t>Flooding Events</a:t>
            </a:r>
            <a:endParaRPr lang="en-GB" b="0" i="0" dirty="0" smtClean="0">
              <a:ln w="28575">
                <a:solidFill>
                  <a:schemeClr val="bg1"/>
                </a:solidFill>
              </a:ln>
              <a:noFill/>
              <a:latin typeface="Arial Black"/>
            </a:endParaRPr>
          </a:p>
        </p:txBody>
      </p:sp>
      <p:sp>
        <p:nvSpPr>
          <p:cNvPr id="10" name="Google Shape;113;p17"/>
          <p:cNvSpPr/>
          <p:nvPr/>
        </p:nvSpPr>
        <p:spPr>
          <a:xfrm>
            <a:off x="910630" y="980728"/>
            <a:ext cx="10297144" cy="4536504"/>
          </a:xfrm>
          <a:prstGeom prst="frame">
            <a:avLst>
              <a:gd name="adj1" fmla="val 501"/>
            </a:avLst>
          </a:prstGeom>
          <a:solidFill>
            <a:schemeClr val="lt1"/>
          </a:solidFill>
          <a:ln w="19050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ln w="76200">
                <a:solidFill>
                  <a:schemeClr val="tx1"/>
                </a:solidFill>
              </a:ln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5;p17"/>
          <p:cNvSpPr/>
          <p:nvPr/>
        </p:nvSpPr>
        <p:spPr>
          <a:xfrm>
            <a:off x="1702718" y="4103361"/>
            <a:ext cx="8856984" cy="45719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08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-27384"/>
            <a:ext cx="10945216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Plotting a river profile</a:t>
            </a:r>
            <a:endParaRPr lang="en-GB" sz="48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980728"/>
            <a:ext cx="11737304" cy="5688632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400" b="1" dirty="0" smtClean="0">
                <a:solidFill>
                  <a:schemeClr val="tx2"/>
                </a:solidFill>
              </a:rPr>
              <a:t>Assumptions</a:t>
            </a:r>
          </a:p>
          <a:p>
            <a:pPr marL="457200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200" dirty="0" smtClean="0">
                <a:solidFill>
                  <a:schemeClr val="tx2"/>
                </a:solidFill>
              </a:rPr>
              <a:t>Shallow water theory assumptions</a:t>
            </a:r>
          </a:p>
          <a:p>
            <a:pPr marL="457200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200" dirty="0" smtClean="0">
                <a:solidFill>
                  <a:schemeClr val="tx2"/>
                </a:solidFill>
              </a:rPr>
              <a:t>Weir will be smooth and modelled as </a:t>
            </a:r>
            <a:r>
              <a:rPr lang="en-GB" sz="2200" dirty="0">
                <a:solidFill>
                  <a:schemeClr val="tx2"/>
                </a:solidFill>
              </a:rPr>
              <a:t>a </a:t>
            </a:r>
            <a:r>
              <a:rPr lang="en-GB" sz="2200" dirty="0" smtClean="0">
                <a:solidFill>
                  <a:schemeClr val="tx2"/>
                </a:solidFill>
              </a:rPr>
              <a:t>broad-crested weir </a:t>
            </a:r>
          </a:p>
          <a:p>
            <a:pPr marL="457200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200" dirty="0" smtClean="0">
                <a:solidFill>
                  <a:schemeClr val="tx2"/>
                </a:solidFill>
              </a:rPr>
              <a:t>Rectangular  shaped weir and channel</a:t>
            </a:r>
          </a:p>
          <a:p>
            <a:pPr marL="457200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200" dirty="0">
                <a:solidFill>
                  <a:schemeClr val="tx2"/>
                </a:solidFill>
              </a:rPr>
              <a:t>C</a:t>
            </a:r>
            <a:r>
              <a:rPr lang="en-GB" sz="2200" dirty="0" smtClean="0">
                <a:solidFill>
                  <a:schemeClr val="tx2"/>
                </a:solidFill>
              </a:rPr>
              <a:t>onstant </a:t>
            </a:r>
            <a:r>
              <a:rPr lang="en-GB" sz="2200" dirty="0">
                <a:solidFill>
                  <a:schemeClr val="tx2"/>
                </a:solidFill>
              </a:rPr>
              <a:t>river slope and </a:t>
            </a:r>
            <a:r>
              <a:rPr lang="en-GB" sz="2200" dirty="0" smtClean="0">
                <a:solidFill>
                  <a:schemeClr val="tx2"/>
                </a:solidFill>
              </a:rPr>
              <a:t>constant channel width</a:t>
            </a:r>
          </a:p>
          <a:p>
            <a:pPr marL="457200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200" dirty="0">
                <a:solidFill>
                  <a:schemeClr val="tx2"/>
                </a:solidFill>
              </a:rPr>
              <a:t>C</a:t>
            </a:r>
            <a:r>
              <a:rPr lang="en-GB" sz="2200" dirty="0" smtClean="0">
                <a:solidFill>
                  <a:schemeClr val="tx2"/>
                </a:solidFill>
              </a:rPr>
              <a:t>hannel width = weir width</a:t>
            </a:r>
            <a:endParaRPr lang="en-GB" sz="22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1800" b="1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b="1" dirty="0" smtClean="0">
                <a:solidFill>
                  <a:schemeClr val="tx2"/>
                </a:solidFill>
              </a:rPr>
              <a:t>Initial river height approximation</a:t>
            </a:r>
          </a:p>
          <a:p>
            <a:pPr marL="457200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200" dirty="0" smtClean="0">
                <a:solidFill>
                  <a:schemeClr val="tx2"/>
                </a:solidFill>
              </a:rPr>
              <a:t>Have a constant height, which ‘backs up’ at the introduction of a weir</a:t>
            </a:r>
            <a:endParaRPr lang="en-GB" sz="2200" dirty="0" smtClean="0">
              <a:solidFill>
                <a:schemeClr val="bg1"/>
              </a:solidFill>
            </a:endParaRPr>
          </a:p>
          <a:p>
            <a:pPr algn="l">
              <a:spcBef>
                <a:spcPts val="0"/>
              </a:spcBef>
            </a:pPr>
            <a:endParaRPr lang="en-GB" sz="40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36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000" b="1" dirty="0" smtClean="0">
                <a:solidFill>
                  <a:schemeClr val="tx2"/>
                </a:solidFill>
              </a:rPr>
              <a:t>h₀ </a:t>
            </a:r>
            <a:r>
              <a:rPr lang="en-GB" sz="2000" dirty="0" smtClean="0">
                <a:solidFill>
                  <a:schemeClr val="tx2"/>
                </a:solidFill>
              </a:rPr>
              <a:t>- </a:t>
            </a:r>
            <a:r>
              <a:rPr lang="en-GB" sz="2000" dirty="0">
                <a:solidFill>
                  <a:schemeClr val="tx2"/>
                </a:solidFill>
              </a:rPr>
              <a:t>upstream water depth, </a:t>
            </a:r>
            <a:r>
              <a:rPr lang="en-GB" sz="2000" dirty="0" smtClean="0">
                <a:solidFill>
                  <a:schemeClr val="tx2"/>
                </a:solidFill>
              </a:rPr>
              <a:t>before </a:t>
            </a:r>
            <a:r>
              <a:rPr lang="en-GB" sz="2000" dirty="0">
                <a:solidFill>
                  <a:schemeClr val="tx2"/>
                </a:solidFill>
              </a:rPr>
              <a:t>any influence of the weir.</a:t>
            </a:r>
            <a:endParaRPr lang="en-GB" sz="20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000" b="1" dirty="0" smtClean="0">
                <a:solidFill>
                  <a:schemeClr val="tx2"/>
                </a:solidFill>
              </a:rPr>
              <a:t>s₁ </a:t>
            </a:r>
            <a:r>
              <a:rPr lang="en-GB" sz="2000" dirty="0" smtClean="0">
                <a:solidFill>
                  <a:schemeClr val="tx2"/>
                </a:solidFill>
              </a:rPr>
              <a:t>- </a:t>
            </a:r>
            <a:r>
              <a:rPr lang="en-GB" sz="2000" dirty="0">
                <a:solidFill>
                  <a:schemeClr val="tx2"/>
                </a:solidFill>
              </a:rPr>
              <a:t>point at which the upstream uniform </a:t>
            </a:r>
            <a:r>
              <a:rPr lang="en-GB" sz="2000" dirty="0" smtClean="0">
                <a:solidFill>
                  <a:schemeClr val="tx2"/>
                </a:solidFill>
              </a:rPr>
              <a:t>flow </a:t>
            </a:r>
            <a:r>
              <a:rPr lang="en-GB" sz="2000" dirty="0">
                <a:solidFill>
                  <a:schemeClr val="tx2"/>
                </a:solidFill>
              </a:rPr>
              <a:t>meets </a:t>
            </a:r>
            <a:r>
              <a:rPr lang="en-GB" sz="2000" dirty="0" smtClean="0">
                <a:solidFill>
                  <a:schemeClr val="tx2"/>
                </a:solidFill>
              </a:rPr>
              <a:t>downstream </a:t>
            </a:r>
            <a:r>
              <a:rPr lang="en-GB" sz="2000" dirty="0">
                <a:solidFill>
                  <a:schemeClr val="tx2"/>
                </a:solidFill>
              </a:rPr>
              <a:t>non-uniform </a:t>
            </a:r>
            <a:r>
              <a:rPr lang="en-GB" sz="2000" dirty="0" smtClean="0">
                <a:solidFill>
                  <a:schemeClr val="tx2"/>
                </a:solidFill>
              </a:rPr>
              <a:t>flow</a:t>
            </a:r>
          </a:p>
          <a:p>
            <a:pPr algn="l">
              <a:spcBef>
                <a:spcPts val="0"/>
              </a:spcBef>
            </a:pPr>
            <a:r>
              <a:rPr lang="en-GB" sz="2000" dirty="0">
                <a:solidFill>
                  <a:schemeClr val="tx2"/>
                </a:solidFill>
              </a:rPr>
              <a:t>tan </a:t>
            </a:r>
            <a:r>
              <a:rPr lang="en-GB" sz="2000" dirty="0" smtClean="0">
                <a:solidFill>
                  <a:schemeClr val="tx2"/>
                </a:solidFill>
              </a:rPr>
              <a:t>α – gradient of river bed slope </a:t>
            </a:r>
          </a:p>
          <a:p>
            <a:pPr algn="l">
              <a:spcBef>
                <a:spcPts val="0"/>
              </a:spcBef>
            </a:pPr>
            <a:r>
              <a:rPr lang="en-GB" sz="2000" b="1" dirty="0" smtClean="0">
                <a:solidFill>
                  <a:schemeClr val="tx2"/>
                </a:solidFill>
              </a:rPr>
              <a:t>sₓ</a:t>
            </a:r>
            <a:r>
              <a:rPr lang="en-GB" sz="2000" dirty="0" smtClean="0">
                <a:solidFill>
                  <a:schemeClr val="tx2"/>
                </a:solidFill>
              </a:rPr>
              <a:t> – crest of the weir</a:t>
            </a:r>
            <a:endParaRPr lang="en-GB" sz="2400" dirty="0">
              <a:solidFill>
                <a:schemeClr val="tx2"/>
              </a:solidFill>
            </a:endParaRPr>
          </a:p>
          <a:p>
            <a:pPr marL="442913" indent="-442913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921" y="4230216"/>
            <a:ext cx="4406490" cy="926976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214570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44624"/>
            <a:ext cx="10945216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1. Finding</a:t>
            </a:r>
            <a:r>
              <a:rPr lang="en-GB" sz="4800" b="1" dirty="0" smtClean="0">
                <a:solidFill>
                  <a:schemeClr val="tx2"/>
                </a:solidFill>
              </a:rPr>
              <a:t> </a:t>
            </a:r>
            <a:r>
              <a:rPr lang="en-GB" sz="4800" b="1" dirty="0">
                <a:ln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h</a:t>
            </a:r>
            <a:r>
              <a:rPr lang="en-GB" sz="4800" b="1" dirty="0">
                <a:ln w="3175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₀</a:t>
            </a:r>
            <a:r>
              <a:rPr lang="en-GB" sz="48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 </a:t>
            </a:r>
            <a:endParaRPr lang="en-GB" sz="48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187624"/>
            <a:ext cx="11737304" cy="5481736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Rearrange the equation for discharge via Manning’s relation:</a:t>
            </a:r>
            <a:endParaRPr lang="en-GB" sz="2400" dirty="0">
              <a:solidFill>
                <a:schemeClr val="tx2"/>
              </a:solidFill>
            </a:endParaRPr>
          </a:p>
          <a:p>
            <a:pPr marL="442913" indent="-442913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>
              <a:solidFill>
                <a:schemeClr val="tx2"/>
              </a:solidFill>
            </a:endParaRPr>
          </a:p>
          <a:p>
            <a:pPr marL="442913" indent="-442913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442913" indent="-442913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>
                <a:solidFill>
                  <a:schemeClr val="tx2"/>
                </a:solidFill>
              </a:rPr>
              <a:t>t</a:t>
            </a:r>
            <a:r>
              <a:rPr lang="en-GB" sz="2400" dirty="0" smtClean="0">
                <a:solidFill>
                  <a:schemeClr val="tx2"/>
                </a:solidFill>
              </a:rPr>
              <a:t>o give</a:t>
            </a: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Solving for </a:t>
            </a:r>
            <a:r>
              <a:rPr lang="en-GB" sz="2400" b="1" dirty="0">
                <a:solidFill>
                  <a:schemeClr val="tx2"/>
                </a:solidFill>
              </a:rPr>
              <a:t>h</a:t>
            </a:r>
            <a:r>
              <a:rPr lang="en-GB" sz="2400" b="1" dirty="0" smtClean="0">
                <a:ln w="3175">
                  <a:noFill/>
                </a:ln>
                <a:solidFill>
                  <a:schemeClr val="tx2"/>
                </a:solidFill>
              </a:rPr>
              <a:t>₀</a:t>
            </a:r>
            <a:r>
              <a:rPr lang="en-GB" sz="2400" dirty="0" smtClean="0">
                <a:solidFill>
                  <a:schemeClr val="tx2"/>
                </a:solidFill>
              </a:rPr>
              <a:t>, the equation becomes</a:t>
            </a: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002" y="5262711"/>
            <a:ext cx="6638326" cy="974601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980" y="1926264"/>
            <a:ext cx="2124371" cy="771633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335" y="3366680"/>
            <a:ext cx="3705661" cy="926415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271633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44624"/>
            <a:ext cx="10945216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1. Finding</a:t>
            </a:r>
            <a:r>
              <a:rPr lang="en-GB" sz="4800" b="1" dirty="0" smtClean="0">
                <a:ln w="3175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 H and h</a:t>
            </a:r>
            <a:r>
              <a:rPr lang="el-GR" sz="4800" dirty="0" smtClean="0">
                <a:ln w="3175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ϵ</a:t>
            </a:r>
            <a:endParaRPr lang="en-GB" sz="4800" dirty="0">
              <a:ln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187624"/>
            <a:ext cx="11737304" cy="5481736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The head of the weir, H, is found by rearranging the equation for discharge over a broad-crested weir</a:t>
            </a: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0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h</a:t>
            </a:r>
            <a:r>
              <a:rPr lang="el-GR" sz="2400" dirty="0">
                <a:solidFill>
                  <a:schemeClr val="tx2"/>
                </a:solidFill>
              </a:rPr>
              <a:t>ϵ</a:t>
            </a:r>
            <a:r>
              <a:rPr lang="en-GB" sz="2400" dirty="0" smtClean="0">
                <a:solidFill>
                  <a:schemeClr val="tx2"/>
                </a:solidFill>
              </a:rPr>
              <a:t> is the combined height of the head of the weir, H, and the weir height, </a:t>
            </a:r>
            <a:r>
              <a:rPr lang="en-GB" sz="2400" dirty="0" err="1" smtClean="0">
                <a:solidFill>
                  <a:schemeClr val="tx2"/>
                </a:solidFill>
              </a:rPr>
              <a:t>P</a:t>
            </a:r>
            <a:r>
              <a:rPr lang="en-GB" sz="1800" b="1" dirty="0" err="1" smtClean="0">
                <a:solidFill>
                  <a:schemeClr val="tx2"/>
                </a:solidFill>
                <a:latin typeface="Bahnschrift SemiBold" panose="020B0502040204020203" pitchFamily="34" charset="0"/>
              </a:rPr>
              <a:t>w</a:t>
            </a:r>
            <a:r>
              <a:rPr lang="en-GB" sz="2400" dirty="0" smtClean="0">
                <a:solidFill>
                  <a:schemeClr val="tx2"/>
                </a:solidFill>
              </a:rPr>
              <a:t>:</a:t>
            </a: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</p:txBody>
      </p:sp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487" y="4517134"/>
            <a:ext cx="4506643" cy="1261860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6" name="Picture 15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489" y="2084094"/>
            <a:ext cx="3256638" cy="1272898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13526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44624"/>
            <a:ext cx="10945216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1. Finding</a:t>
            </a:r>
            <a:r>
              <a:rPr lang="en-GB" sz="4800" b="1" dirty="0" smtClean="0">
                <a:ln w="3175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 </a:t>
            </a:r>
            <a:r>
              <a:rPr lang="en-GB" sz="4800" b="1" dirty="0" smtClean="0">
                <a:ln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s</a:t>
            </a:r>
            <a:r>
              <a:rPr lang="en-GB" sz="4800" b="1" dirty="0" smtClean="0">
                <a:ln w="3175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₁</a:t>
            </a:r>
            <a:endParaRPr lang="en-GB" sz="4800" dirty="0">
              <a:ln w="3175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187624"/>
            <a:ext cx="11737304" cy="5481736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Use the height immediately before the weir, h</a:t>
            </a:r>
            <a:r>
              <a:rPr lang="el-GR" sz="2400" dirty="0" smtClean="0">
                <a:solidFill>
                  <a:schemeClr val="tx2"/>
                </a:solidFill>
              </a:rPr>
              <a:t>ϵ</a:t>
            </a:r>
            <a:r>
              <a:rPr lang="en-GB" sz="2400" dirty="0" smtClean="0">
                <a:solidFill>
                  <a:schemeClr val="tx2"/>
                </a:solidFill>
              </a:rPr>
              <a:t>, to determine the location of </a:t>
            </a:r>
            <a:r>
              <a:rPr lang="en-GB" sz="2800" dirty="0" smtClean="0">
                <a:solidFill>
                  <a:schemeClr val="tx2"/>
                </a:solidFill>
              </a:rPr>
              <a:t>s₁.</a:t>
            </a:r>
          </a:p>
          <a:p>
            <a:pPr algn="l">
              <a:spcBef>
                <a:spcPts val="0"/>
              </a:spcBef>
            </a:pPr>
            <a:endParaRPr lang="en-GB" sz="105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Distance between weir crest, s</a:t>
            </a:r>
            <a:r>
              <a:rPr lang="en-GB" sz="2800" b="1" dirty="0" smtClean="0">
                <a:solidFill>
                  <a:schemeClr val="tx2"/>
                </a:solidFill>
              </a:rPr>
              <a:t>ₓ</a:t>
            </a:r>
            <a:r>
              <a:rPr lang="en-GB" sz="2800" dirty="0" smtClean="0">
                <a:solidFill>
                  <a:schemeClr val="tx2"/>
                </a:solidFill>
              </a:rPr>
              <a:t>,</a:t>
            </a:r>
            <a:r>
              <a:rPr lang="en-GB" sz="2400" dirty="0" smtClean="0">
                <a:solidFill>
                  <a:schemeClr val="tx2"/>
                </a:solidFill>
              </a:rPr>
              <a:t> and </a:t>
            </a:r>
            <a:r>
              <a:rPr lang="en-GB" sz="2800" dirty="0">
                <a:solidFill>
                  <a:schemeClr val="tx2"/>
                </a:solidFill>
              </a:rPr>
              <a:t>s</a:t>
            </a:r>
            <a:r>
              <a:rPr lang="en-GB" sz="2800" dirty="0" smtClean="0">
                <a:solidFill>
                  <a:schemeClr val="tx2"/>
                </a:solidFill>
              </a:rPr>
              <a:t>₁</a:t>
            </a:r>
            <a:r>
              <a:rPr lang="en-GB" sz="2400" dirty="0">
                <a:solidFill>
                  <a:schemeClr val="tx2"/>
                </a:solidFill>
              </a:rPr>
              <a:t> </a:t>
            </a:r>
            <a:r>
              <a:rPr lang="en-GB" sz="2400" dirty="0" smtClean="0">
                <a:solidFill>
                  <a:schemeClr val="tx2"/>
                </a:solidFill>
              </a:rPr>
              <a:t>is found geometrically to be</a:t>
            </a:r>
            <a:endParaRPr lang="en-GB" sz="2000" dirty="0" smtClean="0">
              <a:solidFill>
                <a:schemeClr val="tx2"/>
              </a:solidFill>
            </a:endParaRPr>
          </a:p>
          <a:p>
            <a:pPr marL="342900" indent="-3429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dirty="0" smtClean="0">
              <a:solidFill>
                <a:schemeClr val="tx2"/>
              </a:solidFill>
            </a:endParaRPr>
          </a:p>
          <a:p>
            <a:pPr marL="342900" indent="-3429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342900" indent="-3429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342900" indent="-3429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342900" indent="-3429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Therefore,</a:t>
            </a: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341" y="4863768"/>
            <a:ext cx="5578933" cy="1437149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3" name="Picture 2" descr="Screen Clippi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"/>
          <a:stretch/>
        </p:blipFill>
        <p:spPr>
          <a:xfrm>
            <a:off x="2494806" y="2633941"/>
            <a:ext cx="7222647" cy="1371123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3718485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44624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 dirty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2</a:t>
            </a:r>
            <a:r>
              <a:rPr lang="en-GB" sz="36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. Define an equation for the river bed, b(s)</a:t>
            </a:r>
            <a:endParaRPr lang="en-GB" sz="36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980728"/>
            <a:ext cx="11737304" cy="5688632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Piecewise function:</a:t>
            </a:r>
            <a:endParaRPr lang="en-GB" sz="2400" dirty="0">
              <a:solidFill>
                <a:schemeClr val="tx2"/>
              </a:solidFill>
            </a:endParaRPr>
          </a:p>
          <a:p>
            <a:pPr marL="342900" indent="-3429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342900" indent="-3429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0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342900" indent="-3429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l-GR" sz="2400" dirty="0">
                <a:solidFill>
                  <a:schemeClr val="tx2"/>
                </a:solidFill>
              </a:rPr>
              <a:t>σ</a:t>
            </a:r>
            <a:r>
              <a:rPr lang="en-GB" sz="2400" b="1" dirty="0">
                <a:solidFill>
                  <a:schemeClr val="tx2"/>
                </a:solidFill>
                <a:latin typeface="Bahnschrift SemiBold" panose="020B0502040204020203" pitchFamily="34" charset="0"/>
              </a:rPr>
              <a:t> </a:t>
            </a:r>
            <a:r>
              <a:rPr lang="en-GB" sz="2400" dirty="0">
                <a:solidFill>
                  <a:schemeClr val="tx2"/>
                </a:solidFill>
              </a:rPr>
              <a:t>- scale of </a:t>
            </a:r>
            <a:r>
              <a:rPr lang="en-GB" sz="2400" dirty="0" smtClean="0">
                <a:solidFill>
                  <a:schemeClr val="tx2"/>
                </a:solidFill>
              </a:rPr>
              <a:t>weir, s</a:t>
            </a:r>
            <a:r>
              <a:rPr lang="en-GB" sz="4000" dirty="0" smtClean="0">
                <a:solidFill>
                  <a:schemeClr val="tx2"/>
                </a:solidFill>
              </a:rPr>
              <a:t>ₐ </a:t>
            </a:r>
            <a:r>
              <a:rPr lang="en-GB" sz="2400" dirty="0" smtClean="0">
                <a:solidFill>
                  <a:schemeClr val="tx2"/>
                </a:solidFill>
              </a:rPr>
              <a:t>and </a:t>
            </a:r>
            <a:r>
              <a:rPr lang="en-GB" sz="2800" dirty="0" err="1" smtClean="0">
                <a:solidFill>
                  <a:schemeClr val="tx2"/>
                </a:solidFill>
              </a:rPr>
              <a:t>s</a:t>
            </a:r>
            <a:r>
              <a:rPr lang="en-GB" sz="1600" dirty="0" err="1" smtClean="0">
                <a:solidFill>
                  <a:schemeClr val="tx2"/>
                </a:solidFill>
              </a:rPr>
              <a:t>b</a:t>
            </a:r>
            <a:r>
              <a:rPr lang="en-GB" sz="1800" dirty="0" smtClean="0">
                <a:solidFill>
                  <a:schemeClr val="tx2"/>
                </a:solidFill>
              </a:rPr>
              <a:t> – </a:t>
            </a:r>
            <a:r>
              <a:rPr lang="en-GB" sz="2400" dirty="0" smtClean="0">
                <a:solidFill>
                  <a:schemeClr val="tx2"/>
                </a:solidFill>
              </a:rPr>
              <a:t>weir starts and ends</a:t>
            </a:r>
          </a:p>
          <a:p>
            <a:pPr algn="l">
              <a:spcBef>
                <a:spcPts val="0"/>
              </a:spcBef>
            </a:pPr>
            <a:endParaRPr lang="en-GB" sz="16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Features</a:t>
            </a:r>
          </a:p>
          <a:p>
            <a:pPr marL="722313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tx2"/>
                </a:solidFill>
              </a:rPr>
              <a:t>Constant bed slope, tan α</a:t>
            </a:r>
          </a:p>
          <a:p>
            <a:pPr marL="722313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tx2"/>
                </a:solidFill>
              </a:rPr>
              <a:t>River bed has height 0 metres at the crest of the weir</a:t>
            </a:r>
          </a:p>
          <a:p>
            <a:pPr marL="722313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tx2"/>
                </a:solidFill>
              </a:rPr>
              <a:t>Weir has a negative x</a:t>
            </a:r>
            <a:r>
              <a:rPr lang="en-GB" sz="2400" dirty="0">
                <a:solidFill>
                  <a:schemeClr val="tx2"/>
                </a:solidFill>
              </a:rPr>
              <a:t>²</a:t>
            </a:r>
            <a:r>
              <a:rPr lang="en-GB" sz="2400" dirty="0" smtClean="0">
                <a:solidFill>
                  <a:schemeClr val="tx2"/>
                </a:solidFill>
              </a:rPr>
              <a:t> curve shape</a:t>
            </a:r>
          </a:p>
          <a:p>
            <a:pPr marL="722313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tx2"/>
                </a:solidFill>
              </a:rPr>
              <a:t>Smooth weir – required to use shallow water theory</a:t>
            </a:r>
          </a:p>
          <a:p>
            <a:pPr marL="722313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tx2"/>
                </a:solidFill>
              </a:rPr>
              <a:t>Height at weirs crest is </a:t>
            </a:r>
            <a:r>
              <a:rPr lang="en-GB" sz="2400" dirty="0" err="1" smtClean="0">
                <a:solidFill>
                  <a:schemeClr val="tx2"/>
                </a:solidFill>
              </a:rPr>
              <a:t>P</a:t>
            </a:r>
            <a:r>
              <a:rPr lang="en-GB" sz="1800" b="1" dirty="0" err="1" smtClean="0">
                <a:solidFill>
                  <a:schemeClr val="tx2"/>
                </a:solidFill>
                <a:latin typeface="Bahnschrift SemiBold" panose="020B0502040204020203" pitchFamily="34" charset="0"/>
              </a:rPr>
              <a:t>w</a:t>
            </a:r>
            <a:endParaRPr lang="en-GB" sz="1800" b="1" dirty="0" smtClean="0">
              <a:solidFill>
                <a:schemeClr val="tx2"/>
              </a:solidFill>
              <a:latin typeface="Bahnschrift SemiBold" panose="020B0502040204020203" pitchFamily="34" charset="0"/>
            </a:endParaRPr>
          </a:p>
          <a:p>
            <a:pPr marL="722313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tx2"/>
                </a:solidFill>
              </a:rPr>
              <a:t>Find</a:t>
            </a:r>
            <a:r>
              <a:rPr lang="en-GB" b="1" dirty="0" smtClean="0">
                <a:solidFill>
                  <a:schemeClr val="tx2"/>
                </a:solidFill>
                <a:latin typeface="Bahnschrift SemiBold" panose="020B0502040204020203" pitchFamily="34" charset="0"/>
              </a:rPr>
              <a:t> </a:t>
            </a:r>
            <a:r>
              <a:rPr lang="en-GB" sz="2800" dirty="0">
                <a:solidFill>
                  <a:schemeClr val="tx2"/>
                </a:solidFill>
              </a:rPr>
              <a:t>s</a:t>
            </a:r>
            <a:r>
              <a:rPr lang="en-GB" dirty="0">
                <a:solidFill>
                  <a:schemeClr val="tx2"/>
                </a:solidFill>
              </a:rPr>
              <a:t>ₐ </a:t>
            </a:r>
            <a:r>
              <a:rPr lang="en-GB" sz="2800" dirty="0">
                <a:solidFill>
                  <a:schemeClr val="tx2"/>
                </a:solidFill>
              </a:rPr>
              <a:t>and </a:t>
            </a:r>
            <a:r>
              <a:rPr lang="en-GB" sz="2800" dirty="0" err="1" smtClean="0">
                <a:solidFill>
                  <a:schemeClr val="tx2"/>
                </a:solidFill>
              </a:rPr>
              <a:t>s</a:t>
            </a:r>
            <a:r>
              <a:rPr lang="en-GB" sz="1800" dirty="0" err="1" smtClean="0">
                <a:solidFill>
                  <a:schemeClr val="tx2"/>
                </a:solidFill>
              </a:rPr>
              <a:t>b</a:t>
            </a:r>
            <a:r>
              <a:rPr lang="en-GB" sz="4000" dirty="0">
                <a:solidFill>
                  <a:schemeClr val="tx2"/>
                </a:solidFill>
              </a:rPr>
              <a:t> </a:t>
            </a:r>
            <a:r>
              <a:rPr lang="en-GB" sz="2400" dirty="0" smtClean="0">
                <a:solidFill>
                  <a:schemeClr val="tx2"/>
                </a:solidFill>
              </a:rPr>
              <a:t>by equating the functions and solving for s</a:t>
            </a:r>
            <a:endParaRPr lang="en-GB" sz="2400" b="1" dirty="0" smtClean="0">
              <a:solidFill>
                <a:schemeClr val="tx2"/>
              </a:solidFill>
            </a:endParaRPr>
          </a:p>
          <a:p>
            <a:pPr marL="722313" indent="-457200"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433" y="1556792"/>
            <a:ext cx="6768752" cy="1302265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76760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44624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100" dirty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3</a:t>
            </a:r>
            <a:r>
              <a:rPr lang="en-GB" sz="41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. Combine the shallow water equations</a:t>
            </a:r>
            <a:endParaRPr lang="en-GB" sz="41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187624"/>
            <a:ext cx="11737304" cy="5481736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Assuming steady state, we have</a:t>
            </a: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Expressing u in terms of discharge and area, the momentum equation becomes</a:t>
            </a: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We will use this equation to create a second plot of</a:t>
            </a:r>
            <a:r>
              <a:rPr lang="en-GB" sz="2400" b="1" dirty="0" smtClean="0">
                <a:solidFill>
                  <a:schemeClr val="tx2"/>
                </a:solidFill>
              </a:rPr>
              <a:t> river height using backwards integration.</a:t>
            </a:r>
            <a:endParaRPr lang="en-GB" sz="2400" b="1" dirty="0">
              <a:solidFill>
                <a:schemeClr val="tx2"/>
              </a:solidFill>
            </a:endParaRPr>
          </a:p>
        </p:txBody>
      </p:sp>
      <p:pic>
        <p:nvPicPr>
          <p:cNvPr id="8" name="Content Placeholder 4" descr="Screen Clippin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537" y="3737817"/>
            <a:ext cx="7132544" cy="1677493"/>
          </a:xfrm>
          <a:ln>
            <a:solidFill>
              <a:schemeClr val="tx2"/>
            </a:solidFill>
          </a:ln>
        </p:spPr>
      </p:pic>
      <p:pic>
        <p:nvPicPr>
          <p:cNvPr id="13" name="Picture 12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282" y="1844824"/>
            <a:ext cx="7905855" cy="889409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37073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197768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4. Find the cross sectional area at the point of critical flow</a:t>
            </a:r>
            <a:endParaRPr lang="en-GB" sz="3600" dirty="0">
              <a:ln w="19050">
                <a:noFill/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412776"/>
            <a:ext cx="11737304" cy="5256584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T(A)/B(A) is finite everywhere along s expect at the critical point, </a:t>
            </a:r>
            <a:r>
              <a:rPr lang="en-GB" sz="2800" dirty="0" smtClean="0">
                <a:solidFill>
                  <a:schemeClr val="tx2"/>
                </a:solidFill>
              </a:rPr>
              <a:t>s=</a:t>
            </a:r>
            <a:r>
              <a:rPr lang="en-GB" sz="2800" dirty="0" err="1" smtClean="0">
                <a:solidFill>
                  <a:schemeClr val="tx2"/>
                </a:solidFill>
              </a:rPr>
              <a:t>s</a:t>
            </a:r>
            <a:r>
              <a:rPr lang="en-GB" sz="2000" dirty="0" err="1" smtClean="0">
                <a:solidFill>
                  <a:schemeClr val="tx2"/>
                </a:solidFill>
              </a:rPr>
              <a:t>w</a:t>
            </a:r>
            <a:r>
              <a:rPr lang="en-GB" sz="2400" dirty="0" smtClean="0">
                <a:solidFill>
                  <a:schemeClr val="tx2"/>
                </a:solidFill>
              </a:rPr>
              <a:t>, which occurs when T(A)/B(A) = 0. </a:t>
            </a:r>
          </a:p>
          <a:p>
            <a:pPr algn="l">
              <a:spcBef>
                <a:spcPts val="0"/>
              </a:spcBef>
            </a:pPr>
            <a:endParaRPr lang="en-GB" sz="18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Setting </a:t>
            </a:r>
            <a:r>
              <a:rPr lang="en-GB" sz="2400" b="1" dirty="0" smtClean="0">
                <a:solidFill>
                  <a:schemeClr val="tx2"/>
                </a:solidFill>
              </a:rPr>
              <a:t>B(A) = 0 </a:t>
            </a:r>
            <a:r>
              <a:rPr lang="en-GB" sz="2400" dirty="0" smtClean="0">
                <a:solidFill>
                  <a:schemeClr val="tx2"/>
                </a:solidFill>
              </a:rPr>
              <a:t>we find</a:t>
            </a: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This is the point that we will start integration from.</a:t>
            </a: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Setting </a:t>
            </a:r>
            <a:r>
              <a:rPr lang="en-GB" sz="2400" b="1" dirty="0" smtClean="0">
                <a:solidFill>
                  <a:schemeClr val="tx2"/>
                </a:solidFill>
              </a:rPr>
              <a:t>T(A) = 0 </a:t>
            </a:r>
            <a:r>
              <a:rPr lang="en-GB" sz="2400" dirty="0" smtClean="0">
                <a:solidFill>
                  <a:schemeClr val="tx2"/>
                </a:solidFill>
              </a:rPr>
              <a:t>we find the gradient at the critical point</a:t>
            </a:r>
            <a:endParaRPr lang="en-GB" sz="2400" dirty="0">
              <a:solidFill>
                <a:schemeClr val="tx2"/>
              </a:solidFill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949" y="2737904"/>
            <a:ext cx="2088232" cy="1195152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514" y="5341679"/>
            <a:ext cx="3349979" cy="1039649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276154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197768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 dirty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5</a:t>
            </a:r>
            <a:r>
              <a:rPr lang="en-GB" sz="36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. Find the point where flow is critical over the weir</a:t>
            </a:r>
            <a:endParaRPr lang="en-GB" sz="3600" dirty="0">
              <a:ln w="19050">
                <a:noFill/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484784"/>
            <a:ext cx="11737304" cy="5184576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Find the partial derivative of the defined b(s) function over the weir and equate with </a:t>
            </a:r>
            <a:r>
              <a:rPr lang="en-GB" sz="2400" dirty="0" err="1" smtClean="0">
                <a:solidFill>
                  <a:schemeClr val="tx2"/>
                </a:solidFill>
              </a:rPr>
              <a:t>d</a:t>
            </a:r>
            <a:r>
              <a:rPr lang="en-GB" sz="2800" b="1" dirty="0" err="1">
                <a:solidFill>
                  <a:srgbClr val="225B8E"/>
                </a:solidFill>
              </a:rPr>
              <a:t>ₛ</a:t>
            </a:r>
            <a:r>
              <a:rPr lang="en-GB" sz="2400" dirty="0" err="1" smtClean="0">
                <a:solidFill>
                  <a:schemeClr val="tx2"/>
                </a:solidFill>
              </a:rPr>
              <a:t>b</a:t>
            </a:r>
            <a:r>
              <a:rPr lang="en-GB" sz="2400" dirty="0" smtClean="0">
                <a:solidFill>
                  <a:schemeClr val="tx2"/>
                </a:solidFill>
              </a:rPr>
              <a:t> at the point of critical flow. Given</a:t>
            </a: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We find s=</a:t>
            </a:r>
            <a:r>
              <a:rPr lang="en-GB" sz="2400" dirty="0" err="1" smtClean="0">
                <a:solidFill>
                  <a:schemeClr val="tx2"/>
                </a:solidFill>
              </a:rPr>
              <a:t>s</a:t>
            </a:r>
            <a:r>
              <a:rPr lang="en-GB" sz="1600" dirty="0" err="1" smtClean="0">
                <a:solidFill>
                  <a:schemeClr val="tx2"/>
                </a:solidFill>
              </a:rPr>
              <a:t>w</a:t>
            </a:r>
            <a:r>
              <a:rPr lang="en-GB" sz="1800" dirty="0" smtClean="0">
                <a:solidFill>
                  <a:schemeClr val="tx2"/>
                </a:solidFill>
              </a:rPr>
              <a:t> </a:t>
            </a:r>
            <a:r>
              <a:rPr lang="en-GB" sz="2400" dirty="0" smtClean="0">
                <a:solidFill>
                  <a:schemeClr val="tx2"/>
                </a:solidFill>
              </a:rPr>
              <a:t>is given by</a:t>
            </a: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817" y="2564904"/>
            <a:ext cx="5477222" cy="1224136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654" y="4797152"/>
            <a:ext cx="4201111" cy="1114581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48153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197768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 dirty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6</a:t>
            </a:r>
            <a:r>
              <a:rPr lang="en-GB" sz="36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. Find the water and weir height at the point of critical flow</a:t>
            </a:r>
            <a:endParaRPr lang="en-GB" sz="3600" dirty="0">
              <a:ln w="19050">
                <a:noFill/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484784"/>
            <a:ext cx="11737304" cy="5184576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Will allow us to label these on our river height plot.</a:t>
            </a: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Height of river at critical point is given by</a:t>
            </a: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Height of weir at critical point is given by</a:t>
            </a:r>
          </a:p>
        </p:txBody>
      </p:sp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022" y="3065611"/>
            <a:ext cx="2880320" cy="1155477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1" name="Picture 10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950" y="5186373"/>
            <a:ext cx="4176464" cy="1050939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63784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197768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7. Use backwards integration to find the cross sectional area along s</a:t>
            </a:r>
            <a:endParaRPr lang="en-GB" sz="3600" dirty="0">
              <a:ln w="19050">
                <a:noFill/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484784"/>
            <a:ext cx="11737304" cy="5184576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As T(A)/B(A) is too complicated of a function to integrate, we use the formula</a:t>
            </a:r>
            <a:endParaRPr lang="en-GB" sz="24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1600" dirty="0" err="1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400" dirty="0" err="1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>
                <a:solidFill>
                  <a:schemeClr val="tx2"/>
                </a:solidFill>
              </a:rPr>
              <a:t>f</a:t>
            </a:r>
            <a:r>
              <a:rPr lang="en-GB" sz="2400" dirty="0" smtClean="0">
                <a:solidFill>
                  <a:schemeClr val="tx2"/>
                </a:solidFill>
              </a:rPr>
              <a:t>or j=0,…,N</a:t>
            </a:r>
            <a:r>
              <a:rPr lang="en-GB" sz="1800" dirty="0" smtClean="0">
                <a:solidFill>
                  <a:schemeClr val="tx2"/>
                </a:solidFill>
              </a:rPr>
              <a:t>s</a:t>
            </a:r>
            <a:r>
              <a:rPr lang="en-GB" sz="2400" dirty="0" smtClean="0">
                <a:solidFill>
                  <a:schemeClr val="tx2"/>
                </a:solidFill>
              </a:rPr>
              <a:t>-1, where 	 		    denotes the change over s.</a:t>
            </a:r>
          </a:p>
          <a:p>
            <a:pPr algn="l">
              <a:spcBef>
                <a:spcPts val="0"/>
              </a:spcBef>
            </a:pPr>
            <a:endParaRPr lang="en-GB" sz="18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Start </a:t>
            </a:r>
            <a:r>
              <a:rPr lang="en-GB" sz="2400" dirty="0">
                <a:solidFill>
                  <a:schemeClr val="tx2"/>
                </a:solidFill>
              </a:rPr>
              <a:t>from </a:t>
            </a:r>
            <a:r>
              <a:rPr lang="en-GB" sz="2400" dirty="0" err="1">
                <a:solidFill>
                  <a:schemeClr val="tx2"/>
                </a:solidFill>
              </a:rPr>
              <a:t>s</a:t>
            </a:r>
            <a:r>
              <a:rPr lang="en-GB" sz="1800" dirty="0" err="1">
                <a:solidFill>
                  <a:schemeClr val="tx2"/>
                </a:solidFill>
              </a:rPr>
              <a:t>w</a:t>
            </a:r>
            <a:r>
              <a:rPr lang="en-GB" sz="1800" dirty="0">
                <a:solidFill>
                  <a:schemeClr val="tx2"/>
                </a:solidFill>
              </a:rPr>
              <a:t> </a:t>
            </a:r>
            <a:r>
              <a:rPr lang="en-GB" sz="2400" dirty="0">
                <a:solidFill>
                  <a:schemeClr val="tx2"/>
                </a:solidFill>
              </a:rPr>
              <a:t>and work backwards up to s₀, the point where the plot </a:t>
            </a:r>
            <a:r>
              <a:rPr lang="en-GB" sz="2400" dirty="0" smtClean="0">
                <a:solidFill>
                  <a:schemeClr val="tx2"/>
                </a:solidFill>
              </a:rPr>
              <a:t>begins.</a:t>
            </a:r>
          </a:p>
          <a:p>
            <a:pPr algn="l">
              <a:spcBef>
                <a:spcPts val="0"/>
              </a:spcBef>
            </a:pPr>
            <a:endParaRPr lang="en-GB" sz="20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Choose A=A* as the initial value. As T(A*)/B(A*) ‘blows up’, we use L’H</a:t>
            </a:r>
            <a:r>
              <a:rPr lang="en-GB" sz="2400" dirty="0">
                <a:solidFill>
                  <a:schemeClr val="tx2"/>
                </a:solidFill>
              </a:rPr>
              <a:t>ô</a:t>
            </a:r>
            <a:r>
              <a:rPr lang="en-GB" sz="2400" dirty="0" smtClean="0">
                <a:solidFill>
                  <a:schemeClr val="tx2"/>
                </a:solidFill>
              </a:rPr>
              <a:t>pital’s rule for the first iteration:</a:t>
            </a: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902" y="2060848"/>
            <a:ext cx="4832307" cy="1013517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918" y="3429000"/>
            <a:ext cx="2438740" cy="390580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8831" y="5591438"/>
            <a:ext cx="4032448" cy="861898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411485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01;p17"/>
          <p:cNvSpPr txBox="1">
            <a:spLocks noGrp="1"/>
          </p:cNvSpPr>
          <p:nvPr>
            <p:ph type="subTitle" idx="1"/>
          </p:nvPr>
        </p:nvSpPr>
        <p:spPr>
          <a:xfrm>
            <a:off x="1738381" y="2684512"/>
            <a:ext cx="8533289" cy="1752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lt1"/>
                </a:solidFill>
                <a:highlight>
                  <a:schemeClr val="accent2"/>
                </a:highlight>
              </a:rPr>
              <a:t> HELLO! </a:t>
            </a:r>
            <a:r>
              <a:rPr lang="en" sz="6000" dirty="0"/>
              <a:t> </a:t>
            </a:r>
            <a:r>
              <a:rPr lang="en" sz="6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I’m</a:t>
            </a:r>
            <a:r>
              <a:rPr lang="en" sz="6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" sz="6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Faye</a:t>
            </a:r>
            <a:endParaRPr sz="6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Google Shape;102;p17"/>
          <p:cNvSpPr txBox="1">
            <a:spLocks/>
          </p:cNvSpPr>
          <p:nvPr/>
        </p:nvSpPr>
        <p:spPr>
          <a:xfrm>
            <a:off x="1153558" y="4149080"/>
            <a:ext cx="9910200" cy="2088232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solidFill>
                  <a:schemeClr val="tx2"/>
                </a:solidFill>
              </a:rPr>
              <a:t>I am currently </a:t>
            </a:r>
            <a:r>
              <a:rPr lang="en-GB" sz="2800" dirty="0" smtClean="0">
                <a:solidFill>
                  <a:schemeClr val="tx2"/>
                </a:solidFill>
              </a:rPr>
              <a:t>a fourth yeah Mathematics student at the University of Leeds.</a:t>
            </a:r>
            <a:endParaRPr lang="en-GB" sz="2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GB" sz="2800" dirty="0" smtClean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GB" sz="2800" dirty="0">
                <a:solidFill>
                  <a:schemeClr val="tx2"/>
                </a:solidFill>
              </a:rPr>
              <a:t>My research </a:t>
            </a:r>
            <a:r>
              <a:rPr lang="en-GB" sz="2800" dirty="0" smtClean="0">
                <a:solidFill>
                  <a:schemeClr val="tx2"/>
                </a:solidFill>
              </a:rPr>
              <a:t>revolves </a:t>
            </a:r>
            <a:r>
              <a:rPr lang="en-GB" sz="2800" dirty="0">
                <a:solidFill>
                  <a:schemeClr val="tx2"/>
                </a:solidFill>
              </a:rPr>
              <a:t>around </a:t>
            </a:r>
            <a:r>
              <a:rPr lang="en-GB" sz="2800" dirty="0" smtClean="0">
                <a:solidFill>
                  <a:schemeClr val="tx2"/>
                </a:solidFill>
              </a:rPr>
              <a:t>river flooding in the UK.</a:t>
            </a:r>
            <a:endParaRPr lang="en-GB" sz="2800" dirty="0">
              <a:solidFill>
                <a:schemeClr val="tx2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365544261"/>
              </p:ext>
            </p:extLst>
          </p:nvPr>
        </p:nvGraphicFramePr>
        <p:xfrm>
          <a:off x="3790950" y="-27384"/>
          <a:ext cx="4248472" cy="38884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786404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6" t="13182" r="8937" b="18674"/>
          <a:stretch/>
        </p:blipFill>
        <p:spPr bwMode="auto">
          <a:xfrm>
            <a:off x="976436" y="728621"/>
            <a:ext cx="10303346" cy="550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5-Point Star 3"/>
          <p:cNvSpPr/>
          <p:nvPr/>
        </p:nvSpPr>
        <p:spPr>
          <a:xfrm>
            <a:off x="4078982" y="2780928"/>
            <a:ext cx="216024" cy="216024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5-Point Star 9"/>
          <p:cNvSpPr/>
          <p:nvPr/>
        </p:nvSpPr>
        <p:spPr>
          <a:xfrm>
            <a:off x="5159102" y="4113076"/>
            <a:ext cx="216024" cy="216024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8" t="14475" r="4561" b="10968"/>
          <a:stretch/>
        </p:blipFill>
        <p:spPr>
          <a:xfrm>
            <a:off x="334566" y="3989472"/>
            <a:ext cx="4088927" cy="246965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9"/>
          <a:stretch/>
        </p:blipFill>
        <p:spPr>
          <a:xfrm rot="5400000">
            <a:off x="8649952" y="424458"/>
            <a:ext cx="3256745" cy="2893631"/>
          </a:xfrm>
          <a:prstGeom prst="rect">
            <a:avLst/>
          </a:prstGeom>
        </p:spPr>
      </p:pic>
      <p:cxnSp>
        <p:nvCxnSpPr>
          <p:cNvPr id="16" name="Straight Connector 15"/>
          <p:cNvCxnSpPr>
            <a:stCxn id="4" idx="2"/>
            <a:endCxn id="11" idx="0"/>
          </p:cNvCxnSpPr>
          <p:nvPr/>
        </p:nvCxnSpPr>
        <p:spPr>
          <a:xfrm flipH="1">
            <a:off x="2379030" y="2996951"/>
            <a:ext cx="1741209" cy="99252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10" idx="4"/>
          </p:cNvCxnSpPr>
          <p:nvPr/>
        </p:nvCxnSpPr>
        <p:spPr>
          <a:xfrm flipH="1">
            <a:off x="5375126" y="1772816"/>
            <a:ext cx="3456383" cy="242277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 txBox="1">
            <a:spLocks/>
          </p:cNvSpPr>
          <p:nvPr/>
        </p:nvSpPr>
        <p:spPr>
          <a:xfrm>
            <a:off x="262558" y="188640"/>
            <a:ext cx="8568951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Plotting the river profile - River Aire</a:t>
            </a:r>
            <a:endParaRPr lang="en-GB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25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116632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Plotting the river profile - River Aire</a:t>
            </a:r>
            <a:endParaRPr lang="en-GB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268760"/>
            <a:ext cx="11737304" cy="5391472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442913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418" y="1340768"/>
            <a:ext cx="11619444" cy="5299795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sz="2400" dirty="0">
                <a:solidFill>
                  <a:schemeClr val="tx2"/>
                </a:solidFill>
              </a:rPr>
              <a:t>1.097 km stretch of the </a:t>
            </a:r>
            <a:r>
              <a:rPr lang="en-GB" sz="2400" dirty="0" smtClean="0">
                <a:solidFill>
                  <a:schemeClr val="tx2"/>
                </a:solidFill>
              </a:rPr>
              <a:t>river between Kirkstall Bridge and the Kirkstall Valley Nature Reserve Weir</a:t>
            </a:r>
          </a:p>
          <a:p>
            <a:pPr marL="0" indent="0">
              <a:spcBef>
                <a:spcPts val="0"/>
              </a:spcBef>
              <a:buNone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2400" dirty="0" smtClean="0">
                <a:solidFill>
                  <a:schemeClr val="tx2"/>
                </a:solidFill>
              </a:rPr>
              <a:t>Choice of constants - 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2400" dirty="0" smtClean="0">
                <a:solidFill>
                  <a:schemeClr val="tx2"/>
                </a:solidFill>
              </a:rPr>
              <a:t>Use constants to plot the initial river height approximation and river height via backwards integration</a:t>
            </a:r>
            <a:endParaRPr lang="en-GB" sz="2400" dirty="0">
              <a:solidFill>
                <a:schemeClr val="tx2"/>
              </a:solidFill>
            </a:endParaRPr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974" y="2492337"/>
            <a:ext cx="3840732" cy="2944318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94960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116632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Plotting the river profile - River Aire</a:t>
            </a:r>
            <a:endParaRPr lang="en-GB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268760"/>
            <a:ext cx="11737304" cy="5391472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442913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418" y="1340768"/>
            <a:ext cx="11619444" cy="5299795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sz="2400" dirty="0" smtClean="0">
                <a:solidFill>
                  <a:schemeClr val="tx2"/>
                </a:solidFill>
              </a:rPr>
              <a:t>The river bed function becomes</a:t>
            </a:r>
          </a:p>
          <a:p>
            <a:pPr marL="0" indent="0">
              <a:spcBef>
                <a:spcPts val="0"/>
              </a:spcBef>
              <a:buNone/>
            </a:pPr>
            <a:endParaRPr lang="en-GB" sz="2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2400" dirty="0" smtClean="0">
                <a:solidFill>
                  <a:schemeClr val="tx2"/>
                </a:solidFill>
              </a:rPr>
              <a:t>And the values are defined by</a:t>
            </a:r>
          </a:p>
          <a:p>
            <a:pPr marL="0" indent="0">
              <a:spcBef>
                <a:spcPts val="0"/>
              </a:spcBef>
              <a:buNone/>
            </a:pPr>
            <a:endParaRPr lang="en-GB" sz="2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2400" dirty="0">
                <a:solidFill>
                  <a:schemeClr val="tx2"/>
                </a:solidFill>
              </a:rPr>
              <a:t>t</a:t>
            </a:r>
            <a:r>
              <a:rPr lang="en-GB" sz="2400" dirty="0" smtClean="0">
                <a:solidFill>
                  <a:schemeClr val="tx2"/>
                </a:solidFill>
              </a:rPr>
              <a:t>o 3 </a:t>
            </a:r>
            <a:r>
              <a:rPr lang="en-GB" sz="2400" dirty="0" err="1" smtClean="0">
                <a:solidFill>
                  <a:schemeClr val="tx2"/>
                </a:solidFill>
              </a:rPr>
              <a:t>s.f.</a:t>
            </a:r>
            <a:r>
              <a:rPr lang="en-GB" sz="2400" dirty="0" smtClean="0">
                <a:solidFill>
                  <a:schemeClr val="tx2"/>
                </a:solidFill>
              </a:rPr>
              <a:t> (unless stated otherwise)</a:t>
            </a:r>
          </a:p>
          <a:p>
            <a:pPr marL="0" indent="0">
              <a:spcBef>
                <a:spcPts val="0"/>
              </a:spcBef>
              <a:buNone/>
            </a:pPr>
            <a:endParaRPr lang="en-GB" sz="2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400" dirty="0">
              <a:solidFill>
                <a:schemeClr val="tx2"/>
              </a:solidFill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158" y="3270593"/>
            <a:ext cx="2952328" cy="3179430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595" y="1882915"/>
            <a:ext cx="5472427" cy="1024836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75536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65" y="980728"/>
            <a:ext cx="11282887" cy="5544616"/>
          </a:xfrm>
          <a:ln>
            <a:solidFill>
              <a:schemeClr val="tx2"/>
            </a:solidFill>
          </a:ln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62558" y="44624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0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River plot over Kirkstall Valley Weir</a:t>
            </a:r>
            <a:endParaRPr lang="en-GB" sz="4000" dirty="0">
              <a:ln>
                <a:solidFill>
                  <a:srgbClr val="FFFFFF"/>
                </a:solidFill>
              </a:ln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451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66" y="908720"/>
            <a:ext cx="11521280" cy="5662478"/>
          </a:xfrm>
          <a:ln>
            <a:solidFill>
              <a:schemeClr val="tx2"/>
            </a:solidFill>
          </a:ln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62558" y="-27384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Plot zoomed in at the weir</a:t>
            </a:r>
            <a:endParaRPr lang="en-GB" sz="3600" dirty="0">
              <a:ln>
                <a:solidFill>
                  <a:srgbClr val="FFFFFF"/>
                </a:solidFill>
              </a:ln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46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73" y="1015819"/>
            <a:ext cx="11305257" cy="5509525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62558" y="-27384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800" dirty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P</a:t>
            </a:r>
            <a:r>
              <a:rPr lang="en-GB" sz="38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lot over weir using backwards integration</a:t>
            </a:r>
            <a:endParaRPr lang="en-GB" sz="3800" dirty="0">
              <a:ln>
                <a:solidFill>
                  <a:srgbClr val="FFFFFF"/>
                </a:solidFill>
              </a:ln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82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90550" y="188641"/>
            <a:ext cx="11737304" cy="792087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Calculating Flood Storage Volume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190550" y="1052736"/>
            <a:ext cx="11737304" cy="5616624"/>
          </a:xfr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b="1" dirty="0" smtClean="0">
                <a:solidFill>
                  <a:schemeClr val="tx2"/>
                </a:solidFill>
              </a:rPr>
              <a:t>FSV</a:t>
            </a:r>
            <a:r>
              <a:rPr lang="en-GB" sz="2600" dirty="0" smtClean="0">
                <a:solidFill>
                  <a:schemeClr val="tx2"/>
                </a:solidFill>
              </a:rPr>
              <a:t>– </a:t>
            </a:r>
            <a:r>
              <a:rPr lang="en-GB" sz="2600" dirty="0">
                <a:solidFill>
                  <a:schemeClr val="tx2"/>
                </a:solidFill>
              </a:rPr>
              <a:t>Temporary storage of flood water to regulate flow </a:t>
            </a:r>
            <a:r>
              <a:rPr lang="en-GB" sz="2600" dirty="0" smtClean="0">
                <a:solidFill>
                  <a:schemeClr val="tx2"/>
                </a:solidFill>
              </a:rPr>
              <a:t>downstream</a:t>
            </a:r>
          </a:p>
          <a:p>
            <a:pPr marL="0" indent="0">
              <a:buNone/>
            </a:pPr>
            <a:endParaRPr lang="en-GB" sz="1000" b="1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GB" sz="2600" b="1" dirty="0" smtClean="0">
                <a:solidFill>
                  <a:schemeClr val="tx2"/>
                </a:solidFill>
              </a:rPr>
              <a:t>FSV for river height approximation</a:t>
            </a:r>
          </a:p>
          <a:p>
            <a:pPr marL="0" indent="0">
              <a:buNone/>
            </a:pPr>
            <a:endParaRPr lang="en-GB" sz="2600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GB" sz="2600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GB" sz="2600" b="1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GB" sz="2600" b="1" dirty="0" smtClean="0">
                <a:solidFill>
                  <a:schemeClr val="tx2"/>
                </a:solidFill>
              </a:rPr>
              <a:t>FSV for backwards integration method</a:t>
            </a:r>
          </a:p>
          <a:p>
            <a:pPr marL="0" indent="0">
              <a:buNone/>
            </a:pPr>
            <a:r>
              <a:rPr lang="en-GB" sz="2600" dirty="0" smtClean="0">
                <a:solidFill>
                  <a:schemeClr val="bg1"/>
                </a:solidFill>
              </a:rPr>
              <a:t>k</a:t>
            </a:r>
          </a:p>
          <a:p>
            <a:pPr marL="0" indent="0">
              <a:buNone/>
            </a:pPr>
            <a:r>
              <a:rPr lang="en-GB" sz="2600" dirty="0">
                <a:solidFill>
                  <a:schemeClr val="tx2"/>
                </a:solidFill>
              </a:rPr>
              <a:t/>
            </a:r>
            <a:br>
              <a:rPr lang="en-GB" sz="2600" dirty="0">
                <a:solidFill>
                  <a:schemeClr val="tx2"/>
                </a:solidFill>
              </a:rPr>
            </a:br>
            <a:endParaRPr lang="en-GB" sz="2600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GB" sz="2400" dirty="0" smtClean="0"/>
              <a:t>	</a:t>
            </a:r>
            <a:r>
              <a:rPr lang="en-GB" sz="2400" dirty="0"/>
              <a:t>	</a:t>
            </a:r>
            <a:r>
              <a:rPr lang="en-GB" sz="2400" dirty="0" smtClean="0"/>
              <a:t>     </a:t>
            </a:r>
            <a:r>
              <a:rPr lang="en-GB" sz="2000" dirty="0" smtClean="0">
                <a:solidFill>
                  <a:schemeClr val="tx2"/>
                </a:solidFill>
              </a:rPr>
              <a:t>Ns points </a:t>
            </a:r>
            <a:r>
              <a:rPr lang="en-GB" sz="2000" dirty="0">
                <a:solidFill>
                  <a:schemeClr val="tx2"/>
                </a:solidFill>
              </a:rPr>
              <a:t>along </a:t>
            </a:r>
            <a:r>
              <a:rPr lang="en-GB" sz="2000" dirty="0" smtClean="0">
                <a:solidFill>
                  <a:schemeClr val="tx2"/>
                </a:solidFill>
              </a:rPr>
              <a:t>[</a:t>
            </a:r>
            <a:r>
              <a:rPr lang="en-GB" sz="2800" dirty="0" smtClean="0">
                <a:solidFill>
                  <a:schemeClr val="tx2"/>
                </a:solidFill>
              </a:rPr>
              <a:t>sₓ, </a:t>
            </a:r>
            <a:r>
              <a:rPr lang="en-GB" sz="2800" dirty="0" err="1" smtClean="0">
                <a:solidFill>
                  <a:schemeClr val="tx2"/>
                </a:solidFill>
              </a:rPr>
              <a:t>s</a:t>
            </a:r>
            <a:r>
              <a:rPr lang="en-GB" sz="1800" dirty="0" err="1">
                <a:solidFill>
                  <a:schemeClr val="tx2"/>
                </a:solidFill>
                <a:latin typeface="Arial Narrow" panose="020B0606020202030204" pitchFamily="34" charset="0"/>
              </a:rPr>
              <a:t>w</a:t>
            </a:r>
            <a:r>
              <a:rPr lang="en-GB" sz="2000" dirty="0" smtClean="0">
                <a:solidFill>
                  <a:schemeClr val="tx2"/>
                </a:solidFill>
              </a:rPr>
              <a:t>]       Ns points along [</a:t>
            </a:r>
            <a:r>
              <a:rPr lang="en-GB" sz="2800" dirty="0" smtClean="0">
                <a:solidFill>
                  <a:schemeClr val="tx2"/>
                </a:solidFill>
              </a:rPr>
              <a:t>s₀, </a:t>
            </a:r>
            <a:r>
              <a:rPr lang="en-GB" sz="2800" dirty="0" err="1" smtClean="0">
                <a:solidFill>
                  <a:schemeClr val="tx2"/>
                </a:solidFill>
              </a:rPr>
              <a:t>s</a:t>
            </a:r>
            <a:r>
              <a:rPr lang="en-GB" sz="1800" dirty="0" err="1">
                <a:solidFill>
                  <a:schemeClr val="tx2"/>
                </a:solidFill>
                <a:latin typeface="Arial Narrow" panose="020B0606020202030204" pitchFamily="34" charset="0"/>
              </a:rPr>
              <a:t>w</a:t>
            </a:r>
            <a:r>
              <a:rPr lang="en-GB" sz="2000" dirty="0" smtClean="0">
                <a:solidFill>
                  <a:schemeClr val="tx2"/>
                </a:solidFill>
              </a:rPr>
              <a:t>]</a:t>
            </a:r>
            <a:endParaRPr lang="en-GB" sz="2000" dirty="0">
              <a:solidFill>
                <a:schemeClr val="tx2"/>
              </a:solidFill>
            </a:endParaRPr>
          </a:p>
        </p:txBody>
      </p:sp>
      <p:pic>
        <p:nvPicPr>
          <p:cNvPr id="15" name="Picture 14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927" y="4303002"/>
            <a:ext cx="9154803" cy="1267002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7" name="Picture 16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588" y="2420888"/>
            <a:ext cx="4515480" cy="895475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22" name="Right Brace 21"/>
          <p:cNvSpPr/>
          <p:nvPr/>
        </p:nvSpPr>
        <p:spPr>
          <a:xfrm rot="5400000">
            <a:off x="6449327" y="4639819"/>
            <a:ext cx="523292" cy="2383661"/>
          </a:xfrm>
          <a:prstGeom prst="rightBrace">
            <a:avLst/>
          </a:prstGeom>
          <a:noFill/>
          <a:ln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10" name="Right Brace 9"/>
          <p:cNvSpPr/>
          <p:nvPr/>
        </p:nvSpPr>
        <p:spPr>
          <a:xfrm rot="5400000">
            <a:off x="3496998" y="4639818"/>
            <a:ext cx="523292" cy="2383661"/>
          </a:xfrm>
          <a:prstGeom prst="rightBrace">
            <a:avLst/>
          </a:prstGeom>
          <a:noFill/>
          <a:ln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140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02;p17"/>
          <p:cNvSpPr txBox="1">
            <a:spLocks/>
          </p:cNvSpPr>
          <p:nvPr/>
        </p:nvSpPr>
        <p:spPr>
          <a:xfrm>
            <a:off x="262558" y="116632"/>
            <a:ext cx="6840760" cy="1152128"/>
          </a:xfrm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4800" dirty="0" smtClean="0">
                <a:ln w="12700">
                  <a:solidFill>
                    <a:schemeClr val="bg1"/>
                  </a:solidFill>
                </a:ln>
                <a:solidFill>
                  <a:schemeClr val="tx2"/>
                </a:solidFill>
                <a:latin typeface="+mj-lt"/>
              </a:rPr>
              <a:t>Alterations to the model</a:t>
            </a:r>
            <a:endParaRPr lang="en-GB" sz="4800" dirty="0">
              <a:ln w="12700">
                <a:solidFill>
                  <a:schemeClr val="bg1"/>
                </a:solidFill>
              </a:ln>
              <a:solidFill>
                <a:schemeClr val="tx2"/>
              </a:solidFill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513316" y="1043735"/>
            <a:ext cx="6264698" cy="469852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12" name="Content Placeholder 5"/>
          <p:cNvSpPr txBox="1">
            <a:spLocks/>
          </p:cNvSpPr>
          <p:nvPr/>
        </p:nvSpPr>
        <p:spPr>
          <a:xfrm>
            <a:off x="257623" y="1772816"/>
            <a:ext cx="6701679" cy="4752530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29" tIns="45715" rIns="91429" bIns="45715" rtlCol="0">
            <a:norm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600" dirty="0" smtClean="0">
                <a:solidFill>
                  <a:srgbClr val="225B8E"/>
                </a:solidFill>
              </a:rPr>
              <a:t>We find </a:t>
            </a:r>
            <a:r>
              <a:rPr lang="en-GB" sz="2600" b="1" dirty="0" smtClean="0">
                <a:solidFill>
                  <a:srgbClr val="225B8E"/>
                </a:solidFill>
              </a:rPr>
              <a:t>FSV</a:t>
            </a:r>
            <a:r>
              <a:rPr lang="en-GB" sz="2800" b="1" dirty="0">
                <a:solidFill>
                  <a:srgbClr val="225B8E"/>
                </a:solidFill>
              </a:rPr>
              <a:t>₁</a:t>
            </a:r>
            <a:r>
              <a:rPr lang="en-GB" sz="2600" b="1" dirty="0" smtClean="0">
                <a:solidFill>
                  <a:srgbClr val="225B8E"/>
                </a:solidFill>
              </a:rPr>
              <a:t> </a:t>
            </a:r>
            <a:r>
              <a:rPr lang="en-GB" sz="2600" b="1" dirty="0">
                <a:solidFill>
                  <a:srgbClr val="225B8E"/>
                </a:solidFill>
              </a:rPr>
              <a:t>= 19478 </a:t>
            </a:r>
            <a:r>
              <a:rPr lang="en-GB" sz="2600" b="1" dirty="0" smtClean="0">
                <a:solidFill>
                  <a:srgbClr val="225B8E"/>
                </a:solidFill>
              </a:rPr>
              <a:t>m</a:t>
            </a:r>
            <a:r>
              <a:rPr lang="en-GB" sz="2800" b="1" dirty="0" smtClean="0">
                <a:solidFill>
                  <a:srgbClr val="225B8E"/>
                </a:solidFill>
              </a:rPr>
              <a:t>³</a:t>
            </a:r>
            <a:r>
              <a:rPr lang="en-GB" sz="2600" b="1" dirty="0" smtClean="0">
                <a:solidFill>
                  <a:srgbClr val="225B8E"/>
                </a:solidFill>
              </a:rPr>
              <a:t> </a:t>
            </a:r>
            <a:r>
              <a:rPr lang="en-GB" sz="2600" dirty="0" smtClean="0">
                <a:solidFill>
                  <a:srgbClr val="225B8E"/>
                </a:solidFill>
              </a:rPr>
              <a:t>and </a:t>
            </a:r>
            <a:r>
              <a:rPr lang="en-GB" sz="2600" b="1" dirty="0" smtClean="0">
                <a:solidFill>
                  <a:srgbClr val="225B8E"/>
                </a:solidFill>
              </a:rPr>
              <a:t>FSV</a:t>
            </a:r>
            <a:r>
              <a:rPr lang="en-GB" sz="2800" b="1" dirty="0">
                <a:solidFill>
                  <a:srgbClr val="225B8E"/>
                </a:solidFill>
              </a:rPr>
              <a:t>₂</a:t>
            </a:r>
            <a:r>
              <a:rPr lang="en-GB" sz="2600" b="1" dirty="0" smtClean="0">
                <a:solidFill>
                  <a:srgbClr val="225B8E"/>
                </a:solidFill>
              </a:rPr>
              <a:t> = 22391 m</a:t>
            </a:r>
            <a:r>
              <a:rPr lang="en-GB" sz="2800" b="1" dirty="0" smtClean="0">
                <a:solidFill>
                  <a:srgbClr val="225B8E"/>
                </a:solidFill>
              </a:rPr>
              <a:t>³</a:t>
            </a:r>
            <a:r>
              <a:rPr lang="en-GB" sz="2800" dirty="0" smtClean="0">
                <a:solidFill>
                  <a:srgbClr val="225B8E"/>
                </a:solidFill>
              </a:rPr>
              <a:t>.</a:t>
            </a:r>
          </a:p>
          <a:p>
            <a:pPr algn="l"/>
            <a:endParaRPr lang="en-GB" sz="2600" dirty="0" smtClean="0">
              <a:solidFill>
                <a:schemeClr val="tx2"/>
              </a:solidFill>
            </a:endParaRPr>
          </a:p>
          <a:p>
            <a:pPr algn="l"/>
            <a:r>
              <a:rPr lang="en-GB" sz="2600" dirty="0" smtClean="0">
                <a:solidFill>
                  <a:schemeClr val="tx2"/>
                </a:solidFill>
              </a:rPr>
              <a:t>How does this change when we alter:</a:t>
            </a:r>
          </a:p>
          <a:p>
            <a:pPr algn="l"/>
            <a:endParaRPr lang="en-GB" sz="2000" dirty="0" smtClean="0">
              <a:solidFill>
                <a:schemeClr val="tx2"/>
              </a:solidFill>
            </a:endParaRPr>
          </a:p>
          <a:p>
            <a:pPr marL="985838" indent="-528638" algn="l">
              <a:buFont typeface="Wingdings" panose="05000000000000000000" pitchFamily="2" charset="2"/>
              <a:buChar char="q"/>
            </a:pPr>
            <a:r>
              <a:rPr lang="en-GB" sz="2600" dirty="0" smtClean="0">
                <a:solidFill>
                  <a:schemeClr val="tx2"/>
                </a:solidFill>
              </a:rPr>
              <a:t>Weir height,</a:t>
            </a:r>
          </a:p>
          <a:p>
            <a:pPr marL="985838" indent="-528638" algn="l">
              <a:buFont typeface="Wingdings" panose="05000000000000000000" pitchFamily="2" charset="2"/>
              <a:buChar char="q"/>
            </a:pPr>
            <a:endParaRPr lang="en-GB" sz="1600" dirty="0" smtClean="0">
              <a:solidFill>
                <a:schemeClr val="tx2"/>
              </a:solidFill>
            </a:endParaRPr>
          </a:p>
          <a:p>
            <a:pPr marL="985838" indent="-528638" algn="l">
              <a:buFont typeface="Wingdings" panose="05000000000000000000" pitchFamily="2" charset="2"/>
              <a:buChar char="q"/>
            </a:pPr>
            <a:r>
              <a:rPr lang="en-GB" sz="2600" dirty="0" smtClean="0">
                <a:solidFill>
                  <a:schemeClr val="tx2"/>
                </a:solidFill>
              </a:rPr>
              <a:t>Discharge,</a:t>
            </a:r>
          </a:p>
          <a:p>
            <a:pPr marL="985838" indent="-528638" algn="l">
              <a:buFont typeface="Wingdings" panose="05000000000000000000" pitchFamily="2" charset="2"/>
              <a:buChar char="q"/>
            </a:pPr>
            <a:endParaRPr lang="en-GB" sz="1800" dirty="0" smtClean="0">
              <a:solidFill>
                <a:schemeClr val="tx2"/>
              </a:solidFill>
            </a:endParaRPr>
          </a:p>
          <a:p>
            <a:pPr marL="985838" indent="-528638" algn="l">
              <a:buFont typeface="Wingdings" panose="05000000000000000000" pitchFamily="2" charset="2"/>
              <a:buChar char="q"/>
            </a:pPr>
            <a:r>
              <a:rPr lang="en-GB" sz="2600" dirty="0" smtClean="0">
                <a:solidFill>
                  <a:schemeClr val="tx2"/>
                </a:solidFill>
              </a:rPr>
              <a:t>River bed slope? </a:t>
            </a:r>
          </a:p>
        </p:txBody>
      </p:sp>
    </p:spTree>
    <p:extLst>
      <p:ext uri="{BB962C8B-B14F-4D97-AF65-F5344CB8AC3E}">
        <p14:creationId xmlns:p14="http://schemas.microsoft.com/office/powerpoint/2010/main" val="1848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90550" y="44624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Varying weir height</a:t>
            </a:r>
            <a:endParaRPr lang="en-GB" dirty="0">
              <a:ln>
                <a:solidFill>
                  <a:srgbClr val="FFFFFF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58" y="1071685"/>
            <a:ext cx="11665296" cy="5525667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68700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90550" y="53752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Varying discharge</a:t>
            </a:r>
            <a:endParaRPr lang="en-GB" dirty="0">
              <a:ln>
                <a:solidFill>
                  <a:srgbClr val="FFFFFF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93" y="1052736"/>
            <a:ext cx="11627861" cy="5578974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340679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2;p17"/>
          <p:cNvSpPr txBox="1">
            <a:spLocks/>
          </p:cNvSpPr>
          <p:nvPr/>
        </p:nvSpPr>
        <p:spPr>
          <a:xfrm>
            <a:off x="1054646" y="1412776"/>
            <a:ext cx="10585176" cy="511256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800" dirty="0" smtClean="0">
                <a:solidFill>
                  <a:schemeClr val="tx2"/>
                </a:solidFill>
              </a:rPr>
              <a:t>Aims</a:t>
            </a:r>
          </a:p>
          <a:p>
            <a:pPr algn="l">
              <a:spcBef>
                <a:spcPts val="0"/>
              </a:spcBef>
            </a:pPr>
            <a:endParaRPr lang="en-GB" sz="1050" dirty="0" smtClean="0">
              <a:solidFill>
                <a:schemeClr val="tx2"/>
              </a:solidFill>
            </a:endParaRPr>
          </a:p>
          <a:p>
            <a:pPr marL="530225" algn="l">
              <a:spcBef>
                <a:spcPts val="0"/>
              </a:spcBef>
            </a:pPr>
            <a:endParaRPr lang="en-GB" sz="105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800" dirty="0" smtClean="0">
                <a:solidFill>
                  <a:schemeClr val="tx2"/>
                </a:solidFill>
                <a:cs typeface="Times New Roman"/>
              </a:rPr>
              <a:t>River Dynamics and shallow </a:t>
            </a:r>
            <a:r>
              <a:rPr lang="en-GB" sz="2800" dirty="0">
                <a:solidFill>
                  <a:schemeClr val="tx2"/>
                </a:solidFill>
                <a:cs typeface="Times New Roman"/>
              </a:rPr>
              <a:t>w</a:t>
            </a:r>
            <a:r>
              <a:rPr lang="en-GB" sz="2800" dirty="0" smtClean="0">
                <a:solidFill>
                  <a:schemeClr val="tx2"/>
                </a:solidFill>
                <a:cs typeface="Times New Roman"/>
              </a:rPr>
              <a:t>ater theory</a:t>
            </a:r>
            <a:endParaRPr lang="en-GB" sz="2800" dirty="0" smtClean="0">
              <a:solidFill>
                <a:schemeClr val="tx2"/>
              </a:solidFill>
            </a:endParaRPr>
          </a:p>
          <a:p>
            <a:pPr marL="987425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800" dirty="0" smtClean="0">
                <a:solidFill>
                  <a:schemeClr val="tx2"/>
                </a:solidFill>
              </a:rPr>
              <a:t>Shallow water theory</a:t>
            </a:r>
          </a:p>
          <a:p>
            <a:pPr marL="987425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800" dirty="0" smtClean="0">
                <a:solidFill>
                  <a:schemeClr val="tx2"/>
                </a:solidFill>
              </a:rPr>
              <a:t>Subcritical and supercritical flow</a:t>
            </a:r>
          </a:p>
          <a:p>
            <a:pPr marL="987425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800" dirty="0" smtClean="0">
                <a:solidFill>
                  <a:schemeClr val="tx2"/>
                </a:solidFill>
              </a:rPr>
              <a:t>Weirs</a:t>
            </a:r>
          </a:p>
          <a:p>
            <a:pPr marL="987425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800" dirty="0" smtClean="0">
                <a:solidFill>
                  <a:schemeClr val="tx2"/>
                </a:solidFill>
              </a:rPr>
              <a:t>Plotting a river profile</a:t>
            </a:r>
          </a:p>
          <a:p>
            <a:pPr marL="987425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800" dirty="0" smtClean="0">
                <a:solidFill>
                  <a:schemeClr val="tx2"/>
                </a:solidFill>
              </a:rPr>
              <a:t>Calculating flood </a:t>
            </a:r>
            <a:r>
              <a:rPr lang="en-GB" sz="2800" dirty="0">
                <a:solidFill>
                  <a:schemeClr val="tx2"/>
                </a:solidFill>
              </a:rPr>
              <a:t>s</a:t>
            </a:r>
            <a:r>
              <a:rPr lang="en-GB" sz="2800" dirty="0" smtClean="0">
                <a:solidFill>
                  <a:schemeClr val="tx2"/>
                </a:solidFill>
              </a:rPr>
              <a:t>torage volume</a:t>
            </a:r>
            <a:endParaRPr lang="en-GB" sz="600" dirty="0">
              <a:solidFill>
                <a:schemeClr val="tx2"/>
              </a:solidFill>
            </a:endParaRPr>
          </a:p>
          <a:p>
            <a:pPr marL="987425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105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800" dirty="0" smtClean="0">
                <a:solidFill>
                  <a:schemeClr val="tx2"/>
                </a:solidFill>
              </a:rPr>
              <a:t>Conclusion</a:t>
            </a:r>
          </a:p>
          <a:p>
            <a:pPr algn="l">
              <a:spcBef>
                <a:spcPts val="0"/>
              </a:spcBef>
            </a:pPr>
            <a:endParaRPr lang="en-GB" sz="105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800" dirty="0" smtClean="0">
                <a:solidFill>
                  <a:schemeClr val="tx2"/>
                </a:solidFill>
              </a:rPr>
              <a:t>Further study</a:t>
            </a:r>
          </a:p>
          <a:p>
            <a:pPr algn="l">
              <a:spcBef>
                <a:spcPts val="0"/>
              </a:spcBef>
            </a:pPr>
            <a:endParaRPr lang="en-GB" sz="28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000" dirty="0">
              <a:solidFill>
                <a:schemeClr val="tx2"/>
              </a:solidFill>
            </a:endParaRPr>
          </a:p>
        </p:txBody>
      </p:sp>
      <p:sp>
        <p:nvSpPr>
          <p:cNvPr id="8" name="Google Shape;102;p17"/>
          <p:cNvSpPr txBox="1">
            <a:spLocks/>
          </p:cNvSpPr>
          <p:nvPr/>
        </p:nvSpPr>
        <p:spPr>
          <a:xfrm>
            <a:off x="406574" y="1412776"/>
            <a:ext cx="648072" cy="5112568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GB" sz="28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1</a:t>
            </a:r>
          </a:p>
          <a:p>
            <a:pPr>
              <a:spcBef>
                <a:spcPts val="0"/>
              </a:spcBef>
            </a:pPr>
            <a:endParaRPr lang="en-GB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6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r>
              <a:rPr lang="en-GB" sz="28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2</a:t>
            </a:r>
            <a:endParaRPr lang="en-GB" sz="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40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29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29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29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22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r>
              <a:rPr lang="en-GB" sz="28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3</a:t>
            </a:r>
            <a:endParaRPr lang="en-GB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11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r>
              <a:rPr lang="en-GB" sz="28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4</a:t>
            </a:r>
          </a:p>
          <a:p>
            <a:pPr>
              <a:spcBef>
                <a:spcPts val="0"/>
              </a:spcBef>
            </a:pPr>
            <a:endParaRPr lang="en-GB" sz="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5" name="Google Shape;102;p17"/>
          <p:cNvSpPr txBox="1">
            <a:spLocks/>
          </p:cNvSpPr>
          <p:nvPr/>
        </p:nvSpPr>
        <p:spPr>
          <a:xfrm>
            <a:off x="406574" y="188640"/>
            <a:ext cx="10585176" cy="1152128"/>
          </a:xfrm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6600" dirty="0" smtClean="0">
                <a:ln w="12700">
                  <a:solidFill>
                    <a:schemeClr val="bg1"/>
                  </a:solidFill>
                </a:ln>
                <a:solidFill>
                  <a:schemeClr val="accent1"/>
                </a:solidFill>
                <a:latin typeface="+mj-lt"/>
              </a:rPr>
              <a:t>Table of Contents</a:t>
            </a:r>
            <a:endParaRPr lang="en-GB" sz="6600" dirty="0">
              <a:ln w="12700">
                <a:solidFill>
                  <a:schemeClr val="bg1"/>
                </a:solidFill>
              </a:ln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68474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90550" y="44624"/>
            <a:ext cx="11737304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Varying bed slope</a:t>
            </a:r>
            <a:endParaRPr lang="en-GB" dirty="0">
              <a:ln>
                <a:solidFill>
                  <a:srgbClr val="FFFFFF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66" y="1052736"/>
            <a:ext cx="11593288" cy="5544616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299785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116631"/>
            <a:ext cx="4392488" cy="1791739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Varying bed slope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117" y="3501008"/>
            <a:ext cx="6759193" cy="329775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118" y="63466"/>
            <a:ext cx="6759193" cy="33191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263836" y="1916832"/>
            <a:ext cx="4391210" cy="4680520"/>
          </a:xfr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 smtClean="0">
                <a:solidFill>
                  <a:schemeClr val="tx2"/>
                </a:solidFill>
              </a:rPr>
              <a:t>A relatively shallow river bed slope (1)</a:t>
            </a:r>
          </a:p>
          <a:p>
            <a:pPr marL="0" indent="0">
              <a:buNone/>
            </a:pPr>
            <a:endParaRPr lang="en-GB" sz="2800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GB" sz="28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GB" sz="2800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GB" sz="2800" dirty="0" smtClean="0">
                <a:solidFill>
                  <a:schemeClr val="tx2"/>
                </a:solidFill>
              </a:rPr>
              <a:t>A relatively steep river bed slope (2)</a:t>
            </a:r>
            <a:endParaRPr lang="en-GB" sz="28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GB" sz="2800" dirty="0">
              <a:solidFill>
                <a:schemeClr val="tx2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761926" y="3502323"/>
            <a:ext cx="541192" cy="751853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>
                <a:ln w="19050">
                  <a:solidFill>
                    <a:srgbClr val="FFFFFF"/>
                  </a:solidFill>
                </a:ln>
                <a:solidFill>
                  <a:schemeClr val="tx2"/>
                </a:solidFill>
              </a:rPr>
              <a:t>2</a:t>
            </a:r>
            <a:endParaRPr lang="en-GB" dirty="0" smtClean="0">
              <a:ln w="19050">
                <a:solidFill>
                  <a:srgbClr val="FFFFFF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4727054" y="116632"/>
            <a:ext cx="520824" cy="591069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1</a:t>
            </a:r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800" y="5574951"/>
            <a:ext cx="2896004" cy="446337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3" name="Picture 12" descr="Screen Clippi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800" y="3239034"/>
            <a:ext cx="2896004" cy="523948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515522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02;p17"/>
          <p:cNvSpPr txBox="1">
            <a:spLocks/>
          </p:cNvSpPr>
          <p:nvPr/>
        </p:nvSpPr>
        <p:spPr>
          <a:xfrm>
            <a:off x="406574" y="1412776"/>
            <a:ext cx="504056" cy="5256584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GB" sz="2400" dirty="0" smtClean="0">
              <a:solidFill>
                <a:schemeClr val="bg1"/>
              </a:solidFill>
              <a:sym typeface="Wingdings"/>
            </a:endParaRPr>
          </a:p>
          <a:p>
            <a:pPr>
              <a:spcBef>
                <a:spcPts val="0"/>
              </a:spcBef>
            </a:pPr>
            <a:r>
              <a:rPr lang="en-GB" sz="2800" dirty="0" smtClean="0">
                <a:solidFill>
                  <a:schemeClr val="bg1"/>
                </a:solidFill>
                <a:sym typeface="Wingdings"/>
              </a:rPr>
              <a:t></a:t>
            </a:r>
            <a:endParaRPr lang="en-GB" sz="2800" dirty="0" smtClean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endParaRPr lang="en-GB" sz="2800" dirty="0" smtClean="0">
              <a:solidFill>
                <a:schemeClr val="bg1"/>
              </a:solidFill>
              <a:sym typeface="Wingdings"/>
            </a:endParaRPr>
          </a:p>
          <a:p>
            <a:pPr>
              <a:spcBef>
                <a:spcPts val="0"/>
              </a:spcBef>
            </a:pPr>
            <a:endParaRPr lang="en-GB" sz="2400" dirty="0" smtClean="0">
              <a:solidFill>
                <a:schemeClr val="bg1"/>
              </a:solidFill>
              <a:sym typeface="Wingdings"/>
            </a:endParaRPr>
          </a:p>
          <a:p>
            <a:pPr>
              <a:spcBef>
                <a:spcPts val="0"/>
              </a:spcBef>
            </a:pPr>
            <a:endParaRPr lang="en-GB" sz="2400" dirty="0" smtClean="0">
              <a:solidFill>
                <a:schemeClr val="bg1"/>
              </a:solidFill>
              <a:sym typeface="Wingdings"/>
            </a:endParaRPr>
          </a:p>
          <a:p>
            <a:pPr>
              <a:spcBef>
                <a:spcPts val="0"/>
              </a:spcBef>
            </a:pPr>
            <a:endParaRPr lang="en-GB" sz="2400" dirty="0" smtClean="0">
              <a:solidFill>
                <a:schemeClr val="bg1"/>
              </a:solidFill>
              <a:sym typeface="Wingdings"/>
            </a:endParaRPr>
          </a:p>
          <a:p>
            <a:pPr>
              <a:spcBef>
                <a:spcPts val="0"/>
              </a:spcBef>
            </a:pPr>
            <a:r>
              <a:rPr lang="en-GB" sz="2800" dirty="0" smtClean="0">
                <a:solidFill>
                  <a:schemeClr val="bg1"/>
                </a:solidFill>
                <a:sym typeface="Wingdings"/>
              </a:rPr>
              <a:t> </a:t>
            </a:r>
            <a:endParaRPr lang="en-GB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Google Shape;102;p17"/>
          <p:cNvSpPr txBox="1">
            <a:spLocks/>
          </p:cNvSpPr>
          <p:nvPr/>
        </p:nvSpPr>
        <p:spPr>
          <a:xfrm>
            <a:off x="334566" y="260648"/>
            <a:ext cx="11449272" cy="1152128"/>
          </a:xfrm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5400" dirty="0" smtClean="0">
                <a:ln w="12700">
                  <a:solidFill>
                    <a:schemeClr val="bg1"/>
                  </a:solidFill>
                </a:ln>
                <a:solidFill>
                  <a:schemeClr val="accent1"/>
                </a:solidFill>
                <a:latin typeface="+mj-lt"/>
              </a:rPr>
              <a:t>Conclusion</a:t>
            </a:r>
            <a:endParaRPr lang="en-GB" sz="5400" dirty="0">
              <a:ln w="12700">
                <a:solidFill>
                  <a:schemeClr val="bg1"/>
                </a:solidFill>
              </a:ln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6" name="Google Shape;102;p17"/>
          <p:cNvSpPr txBox="1">
            <a:spLocks/>
          </p:cNvSpPr>
          <p:nvPr/>
        </p:nvSpPr>
        <p:spPr>
          <a:xfrm>
            <a:off x="910630" y="1412776"/>
            <a:ext cx="10945216" cy="5256584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0"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marL="95250" algn="l">
              <a:spcBef>
                <a:spcPts val="0"/>
              </a:spcBef>
            </a:pPr>
            <a:r>
              <a:rPr lang="en-GB" sz="2400" b="1" dirty="0" smtClean="0">
                <a:solidFill>
                  <a:schemeClr val="tx2"/>
                </a:solidFill>
              </a:rPr>
              <a:t>Apply </a:t>
            </a:r>
            <a:r>
              <a:rPr lang="en-GB" sz="2400" b="1" dirty="0">
                <a:solidFill>
                  <a:schemeClr val="tx2"/>
                </a:solidFill>
              </a:rPr>
              <a:t>shallow water theory to model the behaviour of fluid passing over a weir </a:t>
            </a:r>
            <a:endParaRPr lang="en-GB" sz="2400" b="1" dirty="0" smtClean="0">
              <a:solidFill>
                <a:schemeClr val="tx2"/>
              </a:solidFill>
            </a:endParaRPr>
          </a:p>
          <a:p>
            <a:pPr marL="431800" indent="-342900" algn="l">
              <a:spcBef>
                <a:spcPts val="0"/>
              </a:spcBef>
              <a:buFontTx/>
              <a:buChar char="-"/>
            </a:pPr>
            <a:r>
              <a:rPr lang="en-GB" sz="2400" dirty="0" smtClean="0">
                <a:solidFill>
                  <a:schemeClr val="tx2"/>
                </a:solidFill>
              </a:rPr>
              <a:t>Explained the equation for discharge over a weir</a:t>
            </a:r>
          </a:p>
          <a:p>
            <a:pPr marL="431800" indent="-342900" algn="l">
              <a:spcBef>
                <a:spcPts val="0"/>
              </a:spcBef>
              <a:buFontTx/>
              <a:buChar char="-"/>
            </a:pPr>
            <a:r>
              <a:rPr lang="en-GB" sz="2400" dirty="0" smtClean="0">
                <a:solidFill>
                  <a:schemeClr val="tx2"/>
                </a:solidFill>
              </a:rPr>
              <a:t>Plotted </a:t>
            </a:r>
            <a:r>
              <a:rPr lang="en-GB" sz="2400" dirty="0">
                <a:solidFill>
                  <a:schemeClr val="tx2"/>
                </a:solidFill>
              </a:rPr>
              <a:t>the river profile over Kirkstall </a:t>
            </a:r>
            <a:r>
              <a:rPr lang="en-GB" sz="2400" dirty="0" smtClean="0">
                <a:solidFill>
                  <a:schemeClr val="tx2"/>
                </a:solidFill>
              </a:rPr>
              <a:t>Weir</a:t>
            </a:r>
          </a:p>
          <a:p>
            <a:pPr marL="431800" indent="-342900" algn="l">
              <a:spcBef>
                <a:spcPts val="0"/>
              </a:spcBef>
              <a:buFontTx/>
              <a:buChar char="-"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95250" algn="l">
              <a:spcBef>
                <a:spcPts val="0"/>
              </a:spcBef>
            </a:pPr>
            <a:r>
              <a:rPr lang="en-GB" sz="2400" b="1" dirty="0" smtClean="0">
                <a:solidFill>
                  <a:schemeClr val="tx2"/>
                </a:solidFill>
              </a:rPr>
              <a:t>Calculate the flood storage volume created by a weir, applying this to a real life example</a:t>
            </a:r>
          </a:p>
          <a:p>
            <a:pPr marL="431800" indent="-342900" algn="l">
              <a:spcBef>
                <a:spcPts val="0"/>
              </a:spcBef>
              <a:buFontTx/>
              <a:buChar char="-"/>
            </a:pPr>
            <a:r>
              <a:rPr lang="en-GB" sz="2400" dirty="0">
                <a:solidFill>
                  <a:schemeClr val="tx2"/>
                </a:solidFill>
              </a:rPr>
              <a:t>Calculated FSV over Kirkstall Weir</a:t>
            </a:r>
          </a:p>
          <a:p>
            <a:pPr marL="431800" indent="-342900" algn="l">
              <a:spcBef>
                <a:spcPts val="0"/>
              </a:spcBef>
              <a:buFontTx/>
              <a:buChar char="-"/>
            </a:pPr>
            <a:r>
              <a:rPr lang="en-GB" sz="2400" dirty="0" smtClean="0">
                <a:solidFill>
                  <a:schemeClr val="tx2"/>
                </a:solidFill>
              </a:rPr>
              <a:t>Investigated </a:t>
            </a:r>
            <a:r>
              <a:rPr lang="en-GB" sz="2400" dirty="0">
                <a:solidFill>
                  <a:schemeClr val="tx2"/>
                </a:solidFill>
              </a:rPr>
              <a:t>the properties that increase flood storage volume – a tall weir, shallow bed slope and high flow rate</a:t>
            </a:r>
          </a:p>
        </p:txBody>
      </p:sp>
    </p:spTree>
    <p:extLst>
      <p:ext uri="{BB962C8B-B14F-4D97-AF65-F5344CB8AC3E}">
        <p14:creationId xmlns:p14="http://schemas.microsoft.com/office/powerpoint/2010/main" val="320024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2;p17"/>
          <p:cNvSpPr txBox="1">
            <a:spLocks/>
          </p:cNvSpPr>
          <p:nvPr/>
        </p:nvSpPr>
        <p:spPr>
          <a:xfrm>
            <a:off x="910630" y="1412776"/>
            <a:ext cx="10729192" cy="4824536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2800" dirty="0" smtClean="0">
                <a:solidFill>
                  <a:schemeClr val="tx2"/>
                </a:solidFill>
              </a:rPr>
              <a:t>Investigate river profile and FSV for:</a:t>
            </a:r>
          </a:p>
          <a:p>
            <a:pPr algn="l">
              <a:spcBef>
                <a:spcPts val="0"/>
              </a:spcBef>
            </a:pPr>
            <a:r>
              <a:rPr lang="en-GB" sz="2800" dirty="0">
                <a:solidFill>
                  <a:schemeClr val="tx2"/>
                </a:solidFill>
              </a:rPr>
              <a:t>	</a:t>
            </a:r>
            <a:r>
              <a:rPr lang="en-GB" sz="2800" dirty="0" smtClean="0">
                <a:solidFill>
                  <a:schemeClr val="tx2"/>
                </a:solidFill>
                <a:sym typeface="Wingdings"/>
              </a:rPr>
              <a:t>- </a:t>
            </a:r>
            <a:r>
              <a:rPr lang="en-GB" sz="2800" dirty="0" smtClean="0">
                <a:solidFill>
                  <a:schemeClr val="tx2"/>
                </a:solidFill>
              </a:rPr>
              <a:t>Different shaped weir crest – trapezoid, v-notch, parabolic</a:t>
            </a:r>
          </a:p>
          <a:p>
            <a:pPr algn="l">
              <a:spcBef>
                <a:spcPts val="0"/>
              </a:spcBef>
            </a:pPr>
            <a:r>
              <a:rPr lang="en-GB" sz="2800" dirty="0">
                <a:solidFill>
                  <a:schemeClr val="tx2"/>
                </a:solidFill>
              </a:rPr>
              <a:t>	</a:t>
            </a:r>
            <a:r>
              <a:rPr lang="en-GB" sz="2800" dirty="0">
                <a:solidFill>
                  <a:schemeClr val="tx2"/>
                </a:solidFill>
                <a:sym typeface="Wingdings"/>
              </a:rPr>
              <a:t>-</a:t>
            </a:r>
            <a:r>
              <a:rPr lang="en-GB" sz="2800" dirty="0" smtClean="0">
                <a:solidFill>
                  <a:schemeClr val="tx2"/>
                </a:solidFill>
              </a:rPr>
              <a:t> Non-constant channel width or bed slope</a:t>
            </a:r>
          </a:p>
          <a:p>
            <a:pPr algn="l">
              <a:spcBef>
                <a:spcPts val="0"/>
              </a:spcBef>
            </a:pPr>
            <a:r>
              <a:rPr lang="en-GB" sz="2800" dirty="0">
                <a:solidFill>
                  <a:schemeClr val="tx2"/>
                </a:solidFill>
              </a:rPr>
              <a:t>	</a:t>
            </a:r>
            <a:r>
              <a:rPr lang="en-GB" sz="2800" dirty="0">
                <a:solidFill>
                  <a:schemeClr val="tx2"/>
                </a:solidFill>
                <a:sym typeface="Wingdings"/>
              </a:rPr>
              <a:t>-</a:t>
            </a:r>
            <a:r>
              <a:rPr lang="en-GB" sz="2800" dirty="0" smtClean="0">
                <a:solidFill>
                  <a:schemeClr val="tx2"/>
                </a:solidFill>
              </a:rPr>
              <a:t> Different shaped channel</a:t>
            </a:r>
            <a:endParaRPr lang="en-GB" sz="28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800" dirty="0">
                <a:solidFill>
                  <a:schemeClr val="tx2"/>
                </a:solidFill>
              </a:rPr>
              <a:t>	</a:t>
            </a:r>
            <a:r>
              <a:rPr lang="en-GB" sz="2800" dirty="0">
                <a:solidFill>
                  <a:schemeClr val="tx2"/>
                </a:solidFill>
                <a:sym typeface="Wingdings"/>
              </a:rPr>
              <a:t>-</a:t>
            </a:r>
            <a:r>
              <a:rPr lang="en-GB" sz="2800" dirty="0" smtClean="0">
                <a:solidFill>
                  <a:schemeClr val="tx2"/>
                </a:solidFill>
              </a:rPr>
              <a:t> Inclusion of a floodplain</a:t>
            </a:r>
            <a:endParaRPr lang="en-GB" sz="28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8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800" dirty="0" smtClean="0">
                <a:solidFill>
                  <a:schemeClr val="tx2"/>
                </a:solidFill>
              </a:rPr>
              <a:t>Plotting river profiles for supercritical flow - steep slopes and high flow rates</a:t>
            </a:r>
          </a:p>
          <a:p>
            <a:pPr algn="l">
              <a:spcBef>
                <a:spcPts val="0"/>
              </a:spcBef>
            </a:pPr>
            <a:endParaRPr lang="en-GB" sz="28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800" dirty="0">
                <a:solidFill>
                  <a:schemeClr val="tx2"/>
                </a:solidFill>
              </a:rPr>
              <a:t>Investigate river height and FSV </a:t>
            </a:r>
            <a:r>
              <a:rPr lang="en-GB" sz="2800" dirty="0" smtClean="0">
                <a:solidFill>
                  <a:schemeClr val="tx2"/>
                </a:solidFill>
              </a:rPr>
              <a:t>over </a:t>
            </a:r>
            <a:r>
              <a:rPr lang="en-GB" sz="2800" dirty="0">
                <a:solidFill>
                  <a:schemeClr val="tx2"/>
                </a:solidFill>
              </a:rPr>
              <a:t>sharp-crested </a:t>
            </a:r>
            <a:r>
              <a:rPr lang="en-GB" sz="2800" dirty="0" smtClean="0">
                <a:solidFill>
                  <a:schemeClr val="tx2"/>
                </a:solidFill>
              </a:rPr>
              <a:t>weirs</a:t>
            </a:r>
            <a:endParaRPr lang="en-GB" sz="28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800" dirty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endParaRPr lang="en-GB" sz="2800" dirty="0">
              <a:solidFill>
                <a:schemeClr val="tx2"/>
              </a:solidFill>
            </a:endParaRPr>
          </a:p>
        </p:txBody>
      </p:sp>
      <p:sp>
        <p:nvSpPr>
          <p:cNvPr id="8" name="Google Shape;102;p17"/>
          <p:cNvSpPr txBox="1">
            <a:spLocks/>
          </p:cNvSpPr>
          <p:nvPr/>
        </p:nvSpPr>
        <p:spPr>
          <a:xfrm>
            <a:off x="406574" y="1412776"/>
            <a:ext cx="504056" cy="4824536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GB" sz="2800" dirty="0" smtClean="0">
                <a:solidFill>
                  <a:schemeClr val="bg1"/>
                </a:solidFill>
                <a:latin typeface="+mj-lt"/>
                <a:sym typeface="Wingdings"/>
              </a:rPr>
              <a:t></a:t>
            </a:r>
            <a:endParaRPr lang="en-GB" sz="2800" dirty="0" smtClean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endParaRPr lang="en-GB" sz="2800" dirty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endParaRPr lang="en-GB" sz="2400" dirty="0" smtClean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endParaRPr lang="en-GB" sz="2400" dirty="0" smtClean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endParaRPr lang="en-GB" dirty="0" smtClean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endParaRPr lang="en-GB" sz="2800" dirty="0" smtClean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endParaRPr lang="en-GB" sz="400" dirty="0" smtClean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r>
              <a:rPr lang="en-GB" sz="2800" dirty="0">
                <a:solidFill>
                  <a:schemeClr val="bg1"/>
                </a:solidFill>
                <a:sym typeface="Wingdings"/>
              </a:rPr>
              <a:t></a:t>
            </a:r>
            <a:endParaRPr lang="en-GB" sz="2800" dirty="0"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2800" dirty="0" smtClean="0">
              <a:solidFill>
                <a:schemeClr val="bg1"/>
              </a:solidFill>
              <a:sym typeface="Wingdings"/>
            </a:endParaRPr>
          </a:p>
          <a:p>
            <a:pPr>
              <a:spcBef>
                <a:spcPts val="0"/>
              </a:spcBef>
            </a:pPr>
            <a:endParaRPr lang="en-GB" sz="2800" dirty="0" smtClean="0">
              <a:solidFill>
                <a:schemeClr val="bg1"/>
              </a:solidFill>
              <a:sym typeface="Wingdings"/>
            </a:endParaRPr>
          </a:p>
          <a:p>
            <a:pPr>
              <a:spcBef>
                <a:spcPts val="0"/>
              </a:spcBef>
            </a:pPr>
            <a:r>
              <a:rPr lang="en-GB" sz="2800" dirty="0" smtClean="0">
                <a:solidFill>
                  <a:schemeClr val="bg1"/>
                </a:solidFill>
                <a:sym typeface="Wingdings"/>
              </a:rPr>
              <a:t></a:t>
            </a:r>
            <a:endParaRPr lang="en-GB" sz="2800" dirty="0"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2800" dirty="0" smtClean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endParaRPr lang="en-GB" sz="2800" dirty="0" smtClean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endParaRPr lang="en-GB" sz="400" dirty="0" smtClean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endParaRPr lang="en-GB" sz="2800" dirty="0" smtClean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0"/>
              </a:spcBef>
            </a:pPr>
            <a:endParaRPr lang="en-GB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Google Shape;102;p17"/>
          <p:cNvSpPr txBox="1">
            <a:spLocks/>
          </p:cNvSpPr>
          <p:nvPr/>
        </p:nvSpPr>
        <p:spPr>
          <a:xfrm>
            <a:off x="406574" y="188640"/>
            <a:ext cx="11161240" cy="1152128"/>
          </a:xfrm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6000" dirty="0" smtClean="0">
                <a:ln w="12700">
                  <a:solidFill>
                    <a:schemeClr val="bg1"/>
                  </a:solidFill>
                </a:ln>
                <a:solidFill>
                  <a:schemeClr val="accent1"/>
                </a:solidFill>
                <a:latin typeface="+mj-lt"/>
              </a:rPr>
              <a:t>Topics of Further Study</a:t>
            </a:r>
            <a:endParaRPr lang="en-GB" sz="6000" dirty="0">
              <a:ln w="12700">
                <a:solidFill>
                  <a:schemeClr val="bg1"/>
                </a:solidFill>
              </a:ln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9984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6614" y="3068960"/>
            <a:ext cx="10585176" cy="1800200"/>
          </a:xfrm>
        </p:spPr>
        <p:txBody>
          <a:bodyPr>
            <a:noAutofit/>
          </a:bodyPr>
          <a:lstStyle/>
          <a:p>
            <a:r>
              <a:rPr lang="en-GB" sz="5000" dirty="0" smtClean="0">
                <a:ln w="2540">
                  <a:solidFill>
                    <a:schemeClr val="bg1"/>
                  </a:solidFill>
                </a:ln>
                <a:solidFill>
                  <a:schemeClr val="tx2"/>
                </a:solidFill>
                <a:latin typeface="Arial Black" panose="020B0A04020102020204" pitchFamily="34" charset="0"/>
              </a:rPr>
              <a:t/>
            </a:r>
            <a:br>
              <a:rPr lang="en-GB" sz="5000" dirty="0" smtClean="0">
                <a:ln w="2540">
                  <a:solidFill>
                    <a:schemeClr val="bg1"/>
                  </a:solidFill>
                </a:ln>
                <a:solidFill>
                  <a:schemeClr val="tx2"/>
                </a:solidFill>
                <a:latin typeface="Arial Black" panose="020B0A04020102020204" pitchFamily="34" charset="0"/>
              </a:rPr>
            </a:br>
            <a:r>
              <a:rPr lang="en-GB" sz="5000" dirty="0">
                <a:ln w="2540">
                  <a:solidFill>
                    <a:schemeClr val="bg1"/>
                  </a:solidFill>
                </a:ln>
                <a:solidFill>
                  <a:schemeClr val="tx2"/>
                </a:solidFill>
                <a:latin typeface="Arial Black" panose="020B0A04020102020204" pitchFamily="34" charset="0"/>
              </a:rPr>
              <a:t> </a:t>
            </a:r>
            <a:r>
              <a:rPr lang="en-GB" sz="5000" dirty="0" smtClean="0">
                <a:ln w="2540">
                  <a:solidFill>
                    <a:schemeClr val="bg1"/>
                  </a:solidFill>
                </a:ln>
                <a:solidFill>
                  <a:schemeClr val="tx2"/>
                </a:solidFill>
                <a:latin typeface="Arial Black" panose="020B0A04020102020204" pitchFamily="34" charset="0"/>
              </a:rPr>
              <a:t/>
            </a:r>
            <a:br>
              <a:rPr lang="en-GB" sz="5000" dirty="0" smtClean="0">
                <a:ln w="2540">
                  <a:solidFill>
                    <a:schemeClr val="bg1"/>
                  </a:solidFill>
                </a:ln>
                <a:solidFill>
                  <a:schemeClr val="tx2"/>
                </a:solidFill>
                <a:latin typeface="Arial Black" panose="020B0A04020102020204" pitchFamily="34" charset="0"/>
              </a:rPr>
            </a:br>
            <a:r>
              <a:rPr lang="en-GB" sz="5000" dirty="0" smtClean="0">
                <a:ln w="2540">
                  <a:solidFill>
                    <a:schemeClr val="bg1"/>
                  </a:solidFill>
                </a:ln>
                <a:solidFill>
                  <a:schemeClr val="tx2"/>
                </a:solidFill>
                <a:latin typeface="Arial Black" panose="020B0A04020102020204" pitchFamily="34" charset="0"/>
              </a:rPr>
              <a:t>Do you have any questions?</a:t>
            </a:r>
            <a:endParaRPr lang="en-GB" sz="5000" dirty="0">
              <a:ln w="2540">
                <a:solidFill>
                  <a:schemeClr val="bg1"/>
                </a:solidFill>
              </a:ln>
              <a:solidFill>
                <a:schemeClr val="tx2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Google Shape;90;p16"/>
          <p:cNvSpPr/>
          <p:nvPr/>
        </p:nvSpPr>
        <p:spPr>
          <a:xfrm>
            <a:off x="1565894" y="1412776"/>
            <a:ext cx="8921800" cy="244827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GB" sz="1600" b="0" i="0" dirty="0" smtClean="0">
                <a:ln w="28575">
                  <a:solidFill>
                    <a:schemeClr val="bg1"/>
                  </a:solidFill>
                </a:ln>
                <a:solidFill>
                  <a:schemeClr val="accent1"/>
                </a:solidFill>
                <a:latin typeface="Arial Black"/>
              </a:rPr>
              <a:t>Thank you </a:t>
            </a:r>
          </a:p>
          <a:p>
            <a:pPr lvl="0" algn="ctr"/>
            <a:r>
              <a:rPr lang="en-GB" sz="1600" b="0" i="0" dirty="0" smtClean="0">
                <a:ln w="28575">
                  <a:solidFill>
                    <a:schemeClr val="bg1"/>
                  </a:solidFill>
                </a:ln>
                <a:solidFill>
                  <a:schemeClr val="accent1"/>
                </a:solidFill>
                <a:latin typeface="Arial Black"/>
              </a:rPr>
              <a:t>for watching!</a:t>
            </a:r>
          </a:p>
        </p:txBody>
      </p:sp>
      <p:sp>
        <p:nvSpPr>
          <p:cNvPr id="10" name="Google Shape;113;p17"/>
          <p:cNvSpPr/>
          <p:nvPr/>
        </p:nvSpPr>
        <p:spPr>
          <a:xfrm>
            <a:off x="910630" y="980728"/>
            <a:ext cx="10297144" cy="4536504"/>
          </a:xfrm>
          <a:prstGeom prst="frame">
            <a:avLst>
              <a:gd name="adj1" fmla="val 501"/>
            </a:avLst>
          </a:prstGeom>
          <a:solidFill>
            <a:schemeClr val="lt1"/>
          </a:solidFill>
          <a:ln w="19050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ln w="76200">
                <a:solidFill>
                  <a:schemeClr val="tx1"/>
                </a:solidFill>
              </a:ln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5;p17"/>
          <p:cNvSpPr/>
          <p:nvPr/>
        </p:nvSpPr>
        <p:spPr>
          <a:xfrm>
            <a:off x="1270670" y="4103361"/>
            <a:ext cx="9577064" cy="45719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30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2;p17"/>
          <p:cNvSpPr txBox="1">
            <a:spLocks/>
          </p:cNvSpPr>
          <p:nvPr/>
        </p:nvSpPr>
        <p:spPr>
          <a:xfrm>
            <a:off x="1054646" y="1412776"/>
            <a:ext cx="10585176" cy="511256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endParaRPr lang="en-GB" sz="500" dirty="0" smtClean="0">
              <a:solidFill>
                <a:schemeClr val="tx2"/>
              </a:solidFill>
            </a:endParaRPr>
          </a:p>
          <a:p>
            <a:pPr algn="l">
              <a:spcBef>
                <a:spcPts val="0"/>
              </a:spcBef>
            </a:pPr>
            <a:r>
              <a:rPr lang="en-GB" sz="2800" b="1" dirty="0" smtClean="0">
                <a:solidFill>
                  <a:schemeClr val="tx2"/>
                </a:solidFill>
              </a:rPr>
              <a:t>Flood risk and management</a:t>
            </a:r>
          </a:p>
          <a:p>
            <a:pPr marL="987425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800" dirty="0" smtClean="0">
                <a:solidFill>
                  <a:schemeClr val="tx2"/>
                </a:solidFill>
              </a:rPr>
              <a:t>Demonstrate what return periods </a:t>
            </a:r>
            <a:r>
              <a:rPr lang="en-GB" sz="2800" dirty="0">
                <a:solidFill>
                  <a:schemeClr val="tx2"/>
                </a:solidFill>
              </a:rPr>
              <a:t>are and </a:t>
            </a:r>
            <a:r>
              <a:rPr lang="en-GB" sz="2800" dirty="0" smtClean="0">
                <a:solidFill>
                  <a:schemeClr val="tx2"/>
                </a:solidFill>
              </a:rPr>
              <a:t>examine the </a:t>
            </a:r>
            <a:r>
              <a:rPr lang="en-GB" sz="2800" dirty="0">
                <a:solidFill>
                  <a:schemeClr val="tx2"/>
                </a:solidFill>
              </a:rPr>
              <a:t>tools </a:t>
            </a:r>
            <a:r>
              <a:rPr lang="en-GB" sz="2800" dirty="0" smtClean="0">
                <a:solidFill>
                  <a:schemeClr val="tx2"/>
                </a:solidFill>
              </a:rPr>
              <a:t>aimed at explaining return periods</a:t>
            </a:r>
            <a:endParaRPr lang="en-GB" sz="2800" dirty="0">
              <a:solidFill>
                <a:schemeClr val="tx2"/>
              </a:solidFill>
            </a:endParaRPr>
          </a:p>
          <a:p>
            <a:pPr marL="987425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800" dirty="0" smtClean="0">
                <a:solidFill>
                  <a:schemeClr val="tx2"/>
                </a:solidFill>
              </a:rPr>
              <a:t>Investigate the use of flood mitigation strategies and their effectiveness in reducing return periods</a:t>
            </a:r>
          </a:p>
          <a:p>
            <a:pPr algn="l">
              <a:spcBef>
                <a:spcPts val="0"/>
              </a:spcBef>
            </a:pPr>
            <a:endParaRPr lang="en-GB" sz="2800" dirty="0" smtClean="0">
              <a:solidFill>
                <a:schemeClr val="tx2"/>
              </a:solidFill>
              <a:cs typeface="Times New Roman"/>
            </a:endParaRPr>
          </a:p>
          <a:p>
            <a:pPr algn="l">
              <a:spcBef>
                <a:spcPts val="0"/>
              </a:spcBef>
            </a:pPr>
            <a:r>
              <a:rPr lang="en-GB" sz="2800" b="1" dirty="0" smtClean="0">
                <a:solidFill>
                  <a:schemeClr val="tx2"/>
                </a:solidFill>
                <a:cs typeface="Times New Roman"/>
              </a:rPr>
              <a:t>River </a:t>
            </a:r>
            <a:r>
              <a:rPr lang="en-GB" sz="2800" b="1" dirty="0">
                <a:solidFill>
                  <a:schemeClr val="tx2"/>
                </a:solidFill>
                <a:cs typeface="Times New Roman"/>
              </a:rPr>
              <a:t>d</a:t>
            </a:r>
            <a:r>
              <a:rPr lang="en-GB" sz="2800" b="1" dirty="0" smtClean="0">
                <a:solidFill>
                  <a:schemeClr val="tx2"/>
                </a:solidFill>
                <a:cs typeface="Times New Roman"/>
              </a:rPr>
              <a:t>ynamics and shallow water theory</a:t>
            </a:r>
            <a:endParaRPr lang="en-GB" sz="2800" b="1" dirty="0" smtClean="0">
              <a:solidFill>
                <a:schemeClr val="tx2"/>
              </a:solidFill>
            </a:endParaRPr>
          </a:p>
          <a:p>
            <a:pPr marL="987425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800" dirty="0" smtClean="0">
                <a:solidFill>
                  <a:schemeClr val="tx2"/>
                </a:solidFill>
              </a:rPr>
              <a:t>Apply shallow water theory to model the behaviour of fluid passing over a weir </a:t>
            </a:r>
          </a:p>
          <a:p>
            <a:pPr marL="987425" indent="-4572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800" dirty="0" smtClean="0">
                <a:solidFill>
                  <a:schemeClr val="tx2"/>
                </a:solidFill>
              </a:rPr>
              <a:t>Calculate the flood storage volume created by a weir, applying this to a real life example</a:t>
            </a:r>
            <a:endParaRPr lang="en-GB" sz="2800" dirty="0">
              <a:solidFill>
                <a:schemeClr val="tx2"/>
              </a:solidFill>
            </a:endParaRPr>
          </a:p>
        </p:txBody>
      </p:sp>
      <p:sp>
        <p:nvSpPr>
          <p:cNvPr id="8" name="Google Shape;102;p17"/>
          <p:cNvSpPr txBox="1">
            <a:spLocks/>
          </p:cNvSpPr>
          <p:nvPr/>
        </p:nvSpPr>
        <p:spPr>
          <a:xfrm>
            <a:off x="406574" y="1412776"/>
            <a:ext cx="648072" cy="5112568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I</a:t>
            </a:r>
          </a:p>
          <a:p>
            <a:pPr>
              <a:spcBef>
                <a:spcPts val="0"/>
              </a:spcBef>
            </a:pPr>
            <a:endParaRPr lang="en-GB" b="1" dirty="0"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b="1" dirty="0"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b="1" dirty="0" smtClean="0"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1600" b="1" dirty="0" smtClean="0"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1200" b="1" dirty="0"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sz="1400" b="1" dirty="0"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r>
              <a:rPr lang="en-GB" b="1" dirty="0" smtClean="0">
                <a:solidFill>
                  <a:schemeClr val="bg1"/>
                </a:solidFill>
              </a:rPr>
              <a:t>II</a:t>
            </a:r>
            <a:endParaRPr lang="en-GB" b="1" dirty="0">
              <a:solidFill>
                <a:schemeClr val="bg1"/>
              </a:solidFill>
            </a:endParaRPr>
          </a:p>
          <a:p>
            <a:pPr>
              <a:spcBef>
                <a:spcPts val="0"/>
              </a:spcBef>
            </a:pP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15" name="Google Shape;102;p17"/>
          <p:cNvSpPr txBox="1">
            <a:spLocks/>
          </p:cNvSpPr>
          <p:nvPr/>
        </p:nvSpPr>
        <p:spPr>
          <a:xfrm>
            <a:off x="406574" y="188640"/>
            <a:ext cx="10585176" cy="1152128"/>
          </a:xfrm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6600" dirty="0" smtClean="0">
                <a:ln w="12700">
                  <a:solidFill>
                    <a:schemeClr val="bg1"/>
                  </a:solidFill>
                </a:ln>
                <a:solidFill>
                  <a:schemeClr val="accent1"/>
                </a:solidFill>
                <a:latin typeface="+mj-lt"/>
              </a:rPr>
              <a:t>Aims</a:t>
            </a:r>
            <a:endParaRPr lang="en-GB" sz="6600" dirty="0">
              <a:ln w="12700">
                <a:solidFill>
                  <a:schemeClr val="bg1"/>
                </a:solidFill>
              </a:ln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7" name="Oval 6"/>
          <p:cNvSpPr/>
          <p:nvPr/>
        </p:nvSpPr>
        <p:spPr>
          <a:xfrm>
            <a:off x="1630710" y="4581128"/>
            <a:ext cx="432048" cy="4320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2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630710" y="5445224"/>
            <a:ext cx="432048" cy="4320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548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341784"/>
            <a:ext cx="6665029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5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Shallow water theory assumptions</a:t>
            </a:r>
            <a:endParaRPr lang="en-GB" sz="45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278" y="2924944"/>
            <a:ext cx="5256583" cy="3636947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278" y="188640"/>
            <a:ext cx="5256583" cy="2752801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11" name="Google Shape;102;p17"/>
          <p:cNvSpPr txBox="1">
            <a:spLocks/>
          </p:cNvSpPr>
          <p:nvPr/>
        </p:nvSpPr>
        <p:spPr>
          <a:xfrm>
            <a:off x="334566" y="1844824"/>
            <a:ext cx="6120680" cy="4680520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811213" indent="-6350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>
                <a:solidFill>
                  <a:schemeClr val="tx2"/>
                </a:solidFill>
              </a:rPr>
              <a:t>Shallow depth</a:t>
            </a:r>
          </a:p>
          <a:p>
            <a:pPr marL="811213" indent="-635000"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marL="811213" indent="-6350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tx2"/>
                </a:solidFill>
              </a:rPr>
              <a:t>One-dimensional flow</a:t>
            </a:r>
          </a:p>
          <a:p>
            <a:pPr marL="811213" indent="-6350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811213" indent="-6350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tx2"/>
                </a:solidFill>
              </a:rPr>
              <a:t>Laminar flow</a:t>
            </a:r>
          </a:p>
          <a:p>
            <a:pPr marL="811213" indent="-6350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811213" indent="-6350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tx2"/>
                </a:solidFill>
              </a:rPr>
              <a:t>Small </a:t>
            </a:r>
            <a:r>
              <a:rPr lang="en-GB" sz="2400" dirty="0">
                <a:solidFill>
                  <a:schemeClr val="tx2"/>
                </a:solidFill>
              </a:rPr>
              <a:t>bed </a:t>
            </a:r>
            <a:r>
              <a:rPr lang="en-GB" sz="2400" dirty="0" smtClean="0">
                <a:solidFill>
                  <a:schemeClr val="tx2"/>
                </a:solidFill>
              </a:rPr>
              <a:t>slope </a:t>
            </a:r>
          </a:p>
          <a:p>
            <a:pPr marL="811213" indent="-6350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811213" indent="-6350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tx2"/>
                </a:solidFill>
              </a:rPr>
              <a:t>Flow </a:t>
            </a:r>
            <a:r>
              <a:rPr lang="en-GB" sz="2400" dirty="0">
                <a:solidFill>
                  <a:schemeClr val="tx2"/>
                </a:solidFill>
              </a:rPr>
              <a:t>varies smoothly and is </a:t>
            </a:r>
            <a:r>
              <a:rPr lang="en-GB" sz="2400" dirty="0" smtClean="0">
                <a:solidFill>
                  <a:schemeClr val="tx2"/>
                </a:solidFill>
              </a:rPr>
              <a:t>subcritical</a:t>
            </a:r>
          </a:p>
          <a:p>
            <a:pPr marL="811213" indent="-635000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811213" indent="-635000" algn="l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tx2"/>
                </a:solidFill>
              </a:rPr>
              <a:t>Incompressible flow</a:t>
            </a:r>
            <a:endParaRPr lang="en-GB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94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341784"/>
            <a:ext cx="6665029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5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Shallow water theory equations</a:t>
            </a:r>
            <a:endParaRPr lang="en-GB" sz="45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1" name="Google Shape;102;p17"/>
          <p:cNvSpPr txBox="1">
            <a:spLocks/>
          </p:cNvSpPr>
          <p:nvPr/>
        </p:nvSpPr>
        <p:spPr>
          <a:xfrm>
            <a:off x="334566" y="1844824"/>
            <a:ext cx="6120680" cy="4680520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6213"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Continuity Equation</a:t>
            </a:r>
          </a:p>
          <a:p>
            <a:pPr marL="176213"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marL="176213"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176213"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marL="176213" algn="l">
              <a:spcBef>
                <a:spcPts val="0"/>
              </a:spcBef>
            </a:pPr>
            <a:endParaRPr lang="en-GB" sz="2400" dirty="0" smtClean="0">
              <a:solidFill>
                <a:schemeClr val="tx2"/>
              </a:solidFill>
            </a:endParaRPr>
          </a:p>
          <a:p>
            <a:pPr marL="176213" algn="l">
              <a:spcBef>
                <a:spcPts val="0"/>
              </a:spcBef>
            </a:pPr>
            <a:endParaRPr lang="en-GB" sz="2400" dirty="0">
              <a:solidFill>
                <a:schemeClr val="tx2"/>
              </a:solidFill>
            </a:endParaRPr>
          </a:p>
          <a:p>
            <a:pPr marL="176213" algn="l">
              <a:spcBef>
                <a:spcPts val="0"/>
              </a:spcBef>
            </a:pPr>
            <a:r>
              <a:rPr lang="en-GB" sz="2400" dirty="0" smtClean="0">
                <a:solidFill>
                  <a:schemeClr val="tx2"/>
                </a:solidFill>
              </a:rPr>
              <a:t>Momentum Equation</a:t>
            </a: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418" y="2626798"/>
            <a:ext cx="2346628" cy="802202"/>
          </a:xfrm>
          <a:prstGeom prst="rect">
            <a:avLst/>
          </a:prstGeom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71" y="4725144"/>
            <a:ext cx="5243847" cy="999186"/>
          </a:xfrm>
          <a:prstGeom prst="rect">
            <a:avLst/>
          </a:prstGeom>
        </p:spPr>
      </p:pic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278" y="2924944"/>
            <a:ext cx="5256583" cy="3636947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278" y="188640"/>
            <a:ext cx="5256583" cy="2752801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419568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328885" y="188640"/>
            <a:ext cx="11310937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600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Subcritical and Supercritical flow</a:t>
            </a:r>
            <a:endParaRPr lang="en-GB" sz="46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6574" y="1412776"/>
            <a:ext cx="11377264" cy="5145437"/>
          </a:xfrm>
          <a:solidFill>
            <a:srgbClr val="225B8E">
              <a:alpha val="69804"/>
            </a:srgbClr>
          </a:solidFill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400" dirty="0">
                <a:solidFill>
                  <a:schemeClr val="bg1"/>
                </a:solidFill>
              </a:rPr>
              <a:t>The </a:t>
            </a:r>
            <a:r>
              <a:rPr lang="en-GB" sz="3400" b="1" dirty="0">
                <a:solidFill>
                  <a:schemeClr val="bg1"/>
                </a:solidFill>
              </a:rPr>
              <a:t>Froude </a:t>
            </a:r>
            <a:r>
              <a:rPr lang="en-GB" sz="3400" b="1" dirty="0" smtClean="0">
                <a:solidFill>
                  <a:schemeClr val="bg1"/>
                </a:solidFill>
              </a:rPr>
              <a:t>number</a:t>
            </a:r>
            <a:r>
              <a:rPr lang="en-GB" sz="3400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en-GB" sz="3400" dirty="0" smtClean="0">
              <a:solidFill>
                <a:schemeClr val="bg1"/>
              </a:solidFill>
            </a:endParaRPr>
          </a:p>
          <a:p>
            <a:pPr>
              <a:buFontTx/>
              <a:buChar char="-"/>
            </a:pPr>
            <a:endParaRPr lang="en-GB" sz="3400" dirty="0" smtClean="0">
              <a:solidFill>
                <a:schemeClr val="bg1"/>
              </a:solidFill>
            </a:endParaRPr>
          </a:p>
          <a:p>
            <a:pPr>
              <a:buFontTx/>
              <a:buChar char="-"/>
            </a:pPr>
            <a:r>
              <a:rPr lang="en-GB" sz="3400" dirty="0" smtClean="0">
                <a:solidFill>
                  <a:schemeClr val="bg1"/>
                </a:solidFill>
              </a:rPr>
              <a:t>Affected by shape</a:t>
            </a:r>
            <a:r>
              <a:rPr lang="en-GB" sz="3400" dirty="0">
                <a:solidFill>
                  <a:schemeClr val="bg1"/>
                </a:solidFill>
              </a:rPr>
              <a:t>, slope and roughness of the channel</a:t>
            </a:r>
            <a:r>
              <a:rPr lang="en-GB" sz="3400" dirty="0" smtClean="0">
                <a:solidFill>
                  <a:schemeClr val="bg1"/>
                </a:solidFill>
              </a:rPr>
              <a:t>.</a:t>
            </a:r>
            <a:endParaRPr lang="en-GB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3400" b="1" dirty="0" smtClean="0">
                <a:solidFill>
                  <a:schemeClr val="bg1"/>
                </a:solidFill>
              </a:rPr>
              <a:t>Critical depth </a:t>
            </a:r>
            <a:r>
              <a:rPr lang="en-GB" sz="3400" dirty="0" smtClean="0">
                <a:solidFill>
                  <a:schemeClr val="bg1"/>
                </a:solidFill>
              </a:rPr>
              <a:t>– Depth for </a:t>
            </a:r>
            <a:r>
              <a:rPr lang="en-GB" sz="3400" dirty="0">
                <a:solidFill>
                  <a:schemeClr val="bg1"/>
                </a:solidFill>
              </a:rPr>
              <a:t>which the mean specific energy is </a:t>
            </a:r>
            <a:r>
              <a:rPr lang="en-GB" sz="3400" dirty="0" smtClean="0">
                <a:solidFill>
                  <a:schemeClr val="bg1"/>
                </a:solidFill>
              </a:rPr>
              <a:t>minimum - velocity </a:t>
            </a:r>
            <a:r>
              <a:rPr lang="en-GB" sz="3400" dirty="0">
                <a:solidFill>
                  <a:schemeClr val="bg1"/>
                </a:solidFill>
              </a:rPr>
              <a:t>and gravitational forces are balanced. </a:t>
            </a:r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556" y="1556792"/>
            <a:ext cx="1658506" cy="864096"/>
          </a:xfrm>
          <a:prstGeom prst="rect">
            <a:avLst/>
          </a:prstGeom>
          <a:ln>
            <a:solidFill>
              <a:schemeClr val="tx2"/>
            </a:solidFill>
          </a:ln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3570309"/>
              </p:ext>
            </p:extLst>
          </p:nvPr>
        </p:nvGraphicFramePr>
        <p:xfrm>
          <a:off x="1270670" y="3522320"/>
          <a:ext cx="9551941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685"/>
                <a:gridCol w="2443487"/>
                <a:gridCol w="4914769"/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200" b="1" dirty="0" smtClean="0"/>
                        <a:t>Flow</a:t>
                      </a:r>
                      <a:endParaRPr lang="en-GB" sz="2200" b="1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200" b="1" dirty="0" smtClean="0"/>
                        <a:t>Froude Number</a:t>
                      </a:r>
                      <a:endParaRPr lang="en-GB" sz="2200" b="1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200" b="1" dirty="0" smtClean="0"/>
                        <a:t>Flow</a:t>
                      </a:r>
                      <a:r>
                        <a:rPr lang="en-GB" sz="2200" b="1" baseline="0" dirty="0" smtClean="0"/>
                        <a:t> p</a:t>
                      </a:r>
                      <a:r>
                        <a:rPr lang="en-GB" sz="2200" b="1" dirty="0" smtClean="0"/>
                        <a:t>roperties</a:t>
                      </a:r>
                      <a:endParaRPr lang="en-GB" sz="2200" b="1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200" b="1" dirty="0" smtClean="0"/>
                        <a:t>Subcritical</a:t>
                      </a:r>
                      <a:endParaRPr lang="en-GB" sz="2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200" dirty="0" smtClean="0"/>
                        <a:t>Fr &lt; 1</a:t>
                      </a:r>
                      <a:endParaRPr lang="en-GB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200" dirty="0" smtClean="0">
                          <a:solidFill>
                            <a:schemeClr val="tx1"/>
                          </a:solidFill>
                        </a:rPr>
                        <a:t>Slow and tranquil</a:t>
                      </a:r>
                      <a:endParaRPr lang="en-GB" sz="2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200" b="1" dirty="0" smtClean="0"/>
                        <a:t>Supercritical</a:t>
                      </a:r>
                      <a:endParaRPr lang="en-GB" sz="2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200" dirty="0" smtClean="0"/>
                        <a:t>Fr &gt; 1</a:t>
                      </a:r>
                      <a:endParaRPr lang="en-GB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200" dirty="0" smtClean="0">
                          <a:solidFill>
                            <a:schemeClr val="tx1"/>
                          </a:solidFill>
                        </a:rPr>
                        <a:t>Fast</a:t>
                      </a:r>
                      <a:r>
                        <a:rPr lang="en-GB" sz="2200" baseline="0" dirty="0" smtClean="0">
                          <a:solidFill>
                            <a:schemeClr val="tx1"/>
                          </a:solidFill>
                        </a:rPr>
                        <a:t> and rapid</a:t>
                      </a:r>
                      <a:endParaRPr lang="en-GB" sz="2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200" b="1" dirty="0" smtClean="0"/>
                        <a:t>Critical</a:t>
                      </a:r>
                      <a:endParaRPr lang="en-GB" sz="2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200" dirty="0" smtClean="0"/>
                        <a:t>Fr</a:t>
                      </a:r>
                      <a:r>
                        <a:rPr lang="en-GB" sz="2200" baseline="0" dirty="0" smtClean="0"/>
                        <a:t> = 1</a:t>
                      </a:r>
                      <a:endParaRPr lang="en-GB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GB" sz="2200" dirty="0" smtClean="0">
                          <a:solidFill>
                            <a:schemeClr val="tx1"/>
                          </a:solidFill>
                        </a:rPr>
                        <a:t>Flow depth = critical depth</a:t>
                      </a:r>
                      <a:endParaRPr lang="en-GB" sz="2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791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44624"/>
            <a:ext cx="11665296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Weirs</a:t>
            </a:r>
            <a:endParaRPr lang="en-GB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052736"/>
            <a:ext cx="11665296" cy="5670376"/>
          </a:xfrm>
          <a:prstGeom prst="rect">
            <a:avLst/>
          </a:prstGeom>
          <a:solidFill>
            <a:srgbClr val="225B8E">
              <a:alpha val="69804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442913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566" y="1313892"/>
            <a:ext cx="6789817" cy="2763180"/>
          </a:xfrm>
        </p:spPr>
        <p:txBody>
          <a:bodyPr>
            <a:noAutofit/>
          </a:bodyPr>
          <a:lstStyle/>
          <a:p>
            <a:pPr marL="530225" indent="-530225"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bg1"/>
                </a:solidFill>
              </a:rPr>
              <a:t>Hydraulic </a:t>
            </a:r>
            <a:r>
              <a:rPr lang="en-GB" sz="2400" dirty="0">
                <a:solidFill>
                  <a:schemeClr val="bg1"/>
                </a:solidFill>
              </a:rPr>
              <a:t>structures </a:t>
            </a:r>
            <a:r>
              <a:rPr lang="en-GB" sz="2400" dirty="0" smtClean="0">
                <a:solidFill>
                  <a:schemeClr val="bg1"/>
                </a:solidFill>
              </a:rPr>
              <a:t>used to m</a:t>
            </a:r>
            <a:r>
              <a:rPr lang="en-GB" sz="2400" b="1" dirty="0" smtClean="0">
                <a:solidFill>
                  <a:schemeClr val="bg1"/>
                </a:solidFill>
              </a:rPr>
              <a:t>onitor flow </a:t>
            </a:r>
            <a:r>
              <a:rPr lang="en-GB" sz="2400" dirty="0">
                <a:solidFill>
                  <a:schemeClr val="bg1"/>
                </a:solidFill>
              </a:rPr>
              <a:t>and provide some </a:t>
            </a:r>
            <a:r>
              <a:rPr lang="en-GB" sz="2400" b="1" dirty="0">
                <a:solidFill>
                  <a:schemeClr val="bg1"/>
                </a:solidFill>
              </a:rPr>
              <a:t>flood </a:t>
            </a:r>
            <a:r>
              <a:rPr lang="en-GB" sz="2400" b="1" dirty="0" smtClean="0">
                <a:solidFill>
                  <a:schemeClr val="bg1"/>
                </a:solidFill>
              </a:rPr>
              <a:t>defence</a:t>
            </a:r>
          </a:p>
          <a:p>
            <a:pPr marL="530225" indent="-530225">
              <a:buFont typeface="Wingdings" panose="05000000000000000000" pitchFamily="2" charset="2"/>
              <a:buChar char="q"/>
            </a:pPr>
            <a:endParaRPr lang="en-GB" dirty="0" smtClean="0">
              <a:solidFill>
                <a:schemeClr val="bg1"/>
              </a:solidFill>
            </a:endParaRPr>
          </a:p>
          <a:p>
            <a:pPr marL="530225" indent="-530225">
              <a:buFont typeface="Wingdings" panose="05000000000000000000" pitchFamily="2" charset="2"/>
              <a:buChar char="q"/>
            </a:pPr>
            <a:r>
              <a:rPr lang="en-GB" sz="2400" dirty="0">
                <a:solidFill>
                  <a:schemeClr val="bg1"/>
                </a:solidFill>
              </a:rPr>
              <a:t>O</a:t>
            </a:r>
            <a:r>
              <a:rPr lang="en-GB" sz="2400" dirty="0" smtClean="0">
                <a:solidFill>
                  <a:schemeClr val="bg1"/>
                </a:solidFill>
              </a:rPr>
              <a:t>bstruct </a:t>
            </a:r>
            <a:r>
              <a:rPr lang="en-GB" sz="2400" dirty="0">
                <a:solidFill>
                  <a:schemeClr val="bg1"/>
                </a:solidFill>
              </a:rPr>
              <a:t>the usual flow and hold back a certain volume of </a:t>
            </a:r>
            <a:r>
              <a:rPr lang="en-GB" sz="2400" dirty="0" smtClean="0">
                <a:solidFill>
                  <a:schemeClr val="bg1"/>
                </a:solidFill>
              </a:rPr>
              <a:t>water - the </a:t>
            </a:r>
            <a:r>
              <a:rPr lang="en-GB" sz="2400" b="1" dirty="0">
                <a:solidFill>
                  <a:schemeClr val="bg1"/>
                </a:solidFill>
              </a:rPr>
              <a:t>flood </a:t>
            </a:r>
            <a:r>
              <a:rPr lang="en-GB" sz="2400" b="1" dirty="0" smtClean="0">
                <a:solidFill>
                  <a:schemeClr val="bg1"/>
                </a:solidFill>
              </a:rPr>
              <a:t>storage volume</a:t>
            </a:r>
            <a:endParaRPr lang="en-GB" sz="20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187"/>
          <a:stretch/>
        </p:blipFill>
        <p:spPr>
          <a:xfrm>
            <a:off x="7247334" y="1170116"/>
            <a:ext cx="4536504" cy="5355228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334566" y="4319972"/>
            <a:ext cx="6789817" cy="2349388"/>
          </a:xfrm>
          <a:prstGeom prst="rect">
            <a:avLst/>
          </a:prstGeom>
        </p:spPr>
        <p:txBody>
          <a:bodyPr vert="horz" lIns="91429" tIns="45715" rIns="91429" bIns="45715" rtlCol="0">
            <a:noAutofit/>
          </a:bodyPr>
          <a:lstStyle>
            <a:lvl1pPr marL="342861" indent="-342861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64" indent="-285718" algn="l" defTabSz="914296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69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17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64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13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60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08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55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0225" indent="-530225">
              <a:buFont typeface="Wingdings" panose="05000000000000000000" pitchFamily="2" charset="2"/>
              <a:buChar char="q"/>
            </a:pPr>
            <a:r>
              <a:rPr lang="en-GB" sz="2400" dirty="0" smtClean="0">
                <a:solidFill>
                  <a:schemeClr val="bg1"/>
                </a:solidFill>
              </a:rPr>
              <a:t>Two types</a:t>
            </a:r>
          </a:p>
          <a:p>
            <a:pPr marL="811213" indent="-280988">
              <a:buFontTx/>
              <a:buChar char="-"/>
            </a:pPr>
            <a:r>
              <a:rPr lang="en-GB" sz="2400" dirty="0" smtClean="0">
                <a:solidFill>
                  <a:schemeClr val="bg1"/>
                </a:solidFill>
              </a:rPr>
              <a:t>Sharp-crested - sharp-edged flat plate spanning across a river</a:t>
            </a:r>
          </a:p>
          <a:p>
            <a:pPr marL="811213" indent="-280988">
              <a:buFontTx/>
              <a:buChar char="-"/>
            </a:pPr>
            <a:r>
              <a:rPr lang="en-GB" sz="2400" dirty="0" smtClean="0">
                <a:solidFill>
                  <a:schemeClr val="bg1"/>
                </a:solidFill>
              </a:rPr>
              <a:t>Broad-crested - smooth or flat horizontal weir plate</a:t>
            </a:r>
            <a:endParaRPr lang="en-GB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664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62558" y="44624"/>
            <a:ext cx="11665296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 smtClean="0">
                <a:ln w="19050">
                  <a:solidFill>
                    <a:schemeClr val="bg1"/>
                  </a:solidFill>
                </a:ln>
                <a:solidFill>
                  <a:schemeClr val="tx2"/>
                </a:solidFill>
              </a:rPr>
              <a:t>Discharge over a broad crested weir</a:t>
            </a:r>
            <a:endParaRPr lang="en-GB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2123" y="4005064"/>
            <a:ext cx="10971372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ctr" defTabSz="91429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000" dirty="0">
              <a:ln w="19050">
                <a:solidFill>
                  <a:schemeClr val="bg1"/>
                </a:solidFill>
              </a:ln>
              <a:solidFill>
                <a:schemeClr val="tx2"/>
              </a:solidFill>
              <a:latin typeface="+mn-lt"/>
            </a:endParaRPr>
          </a:p>
        </p:txBody>
      </p:sp>
      <p:sp>
        <p:nvSpPr>
          <p:cNvPr id="12" name="Google Shape;102;p17"/>
          <p:cNvSpPr txBox="1">
            <a:spLocks/>
          </p:cNvSpPr>
          <p:nvPr/>
        </p:nvSpPr>
        <p:spPr>
          <a:xfrm>
            <a:off x="262558" y="1052736"/>
            <a:ext cx="11665296" cy="5670376"/>
          </a:xfrm>
          <a:prstGeom prst="rect">
            <a:avLst/>
          </a:prstGeom>
          <a:solidFill>
            <a:srgbClr val="225B8E">
              <a:alpha val="69804"/>
            </a:srgb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0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296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44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591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738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87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35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82" indent="0" algn="ctr" defTabSz="914296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442913" algn="l"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334566" y="1052736"/>
            <a:ext cx="7416824" cy="27781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b="1" dirty="0" smtClean="0">
                <a:solidFill>
                  <a:schemeClr val="bg1"/>
                </a:solidFill>
              </a:rPr>
              <a:t>For a rectangular weir,</a:t>
            </a:r>
          </a:p>
          <a:p>
            <a:pPr marL="0" indent="0">
              <a:buNone/>
            </a:pPr>
            <a:endParaRPr lang="en-GB" sz="2400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000" b="1" dirty="0" smtClean="0">
                <a:solidFill>
                  <a:schemeClr val="bg1"/>
                </a:solidFill>
              </a:rPr>
              <a:t>Assumptions</a:t>
            </a:r>
          </a:p>
          <a:p>
            <a:pPr marL="360363" indent="-360363">
              <a:buFont typeface="Wingdings" panose="05000000000000000000" pitchFamily="2" charset="2"/>
              <a:buChar char="q"/>
            </a:pPr>
            <a:r>
              <a:rPr lang="en-GB" sz="2000" dirty="0" smtClean="0">
                <a:solidFill>
                  <a:schemeClr val="bg1"/>
                </a:solidFill>
              </a:rPr>
              <a:t>Shallow water theory assumptions</a:t>
            </a:r>
          </a:p>
          <a:p>
            <a:pPr marL="360363" indent="-360363">
              <a:buFont typeface="Wingdings" panose="05000000000000000000" pitchFamily="2" charset="2"/>
              <a:buChar char="q"/>
            </a:pPr>
            <a:r>
              <a:rPr lang="en-GB" sz="2000" dirty="0" smtClean="0">
                <a:solidFill>
                  <a:schemeClr val="bg1"/>
                </a:solidFill>
              </a:rPr>
              <a:t>Steady state - h, u and Q are independent</a:t>
            </a:r>
          </a:p>
          <a:p>
            <a:pPr marL="0" indent="0">
              <a:buNone/>
            </a:pPr>
            <a:r>
              <a:rPr lang="en-GB" sz="2000" dirty="0" smtClean="0">
                <a:solidFill>
                  <a:schemeClr val="bg1"/>
                </a:solidFill>
              </a:rPr>
              <a:t>      of time</a:t>
            </a:r>
          </a:p>
          <a:p>
            <a:pPr marL="360363" indent="-360363">
              <a:buFont typeface="Wingdings" panose="05000000000000000000" pitchFamily="2" charset="2"/>
              <a:buChar char="q"/>
            </a:pPr>
            <a:r>
              <a:rPr lang="en-GB" sz="2000" dirty="0" smtClean="0">
                <a:solidFill>
                  <a:schemeClr val="bg1"/>
                </a:solidFill>
              </a:rPr>
              <a:t>Velocity </a:t>
            </a:r>
            <a:r>
              <a:rPr lang="en-GB" sz="2000" dirty="0">
                <a:solidFill>
                  <a:schemeClr val="bg1"/>
                </a:solidFill>
              </a:rPr>
              <a:t>is </a:t>
            </a:r>
            <a:r>
              <a:rPr lang="en-GB" sz="2000" dirty="0" smtClean="0">
                <a:solidFill>
                  <a:schemeClr val="bg1"/>
                </a:solidFill>
              </a:rPr>
              <a:t>uniform </a:t>
            </a:r>
            <a:r>
              <a:rPr lang="en-GB" sz="2000" dirty="0">
                <a:solidFill>
                  <a:schemeClr val="bg1"/>
                </a:solidFill>
              </a:rPr>
              <a:t>at any </a:t>
            </a:r>
            <a:r>
              <a:rPr lang="en-GB" sz="2000" dirty="0" smtClean="0">
                <a:solidFill>
                  <a:schemeClr val="bg1"/>
                </a:solidFill>
              </a:rPr>
              <a:t>point</a:t>
            </a:r>
          </a:p>
        </p:txBody>
      </p:sp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674" y="3739724"/>
            <a:ext cx="6135036" cy="2868216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1" name="Picture 10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758" y="1808783"/>
            <a:ext cx="3938099" cy="900137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3" name="Picture 12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3398" y="1207870"/>
            <a:ext cx="3990889" cy="2443672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334566" y="4869160"/>
            <a:ext cx="5760640" cy="2088232"/>
          </a:xfrm>
          <a:prstGeom prst="rect">
            <a:avLst/>
          </a:prstGeom>
        </p:spPr>
        <p:txBody>
          <a:bodyPr vert="horz" lIns="91429" tIns="45715" rIns="91429" bIns="45715" rtlCol="0">
            <a:noAutofit/>
          </a:bodyPr>
          <a:lstStyle>
            <a:lvl1pPr marL="342861" indent="-342861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64" indent="-285718" algn="l" defTabSz="914296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69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17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64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13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60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08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55" indent="-228574" algn="l" defTabSz="9142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0363" indent="0">
              <a:buNone/>
            </a:pPr>
            <a:r>
              <a:rPr lang="en-GB" sz="2000" dirty="0">
                <a:solidFill>
                  <a:schemeClr val="bg1"/>
                </a:solidFill>
              </a:rPr>
              <a:t>b</a:t>
            </a:r>
            <a:r>
              <a:rPr lang="en-GB" sz="2000" dirty="0" smtClean="0">
                <a:solidFill>
                  <a:schemeClr val="bg1"/>
                </a:solidFill>
              </a:rPr>
              <a:t>efore the weir (at ϵ) and non-uniform at some point over the weir (at 1)</a:t>
            </a:r>
          </a:p>
          <a:p>
            <a:pPr marL="360363" indent="-360363">
              <a:buFont typeface="Wingdings" panose="05000000000000000000" pitchFamily="2" charset="2"/>
              <a:buChar char="q"/>
            </a:pPr>
            <a:r>
              <a:rPr lang="en-GB" sz="2000" dirty="0" smtClean="0">
                <a:solidFill>
                  <a:schemeClr val="bg1"/>
                </a:solidFill>
              </a:rPr>
              <a:t>Negligible channel slope </a:t>
            </a:r>
          </a:p>
          <a:p>
            <a:pPr marL="360363" indent="-360363">
              <a:buFont typeface="Wingdings" panose="05000000000000000000" pitchFamily="2" charset="2"/>
              <a:buChar char="q"/>
            </a:pPr>
            <a:r>
              <a:rPr lang="en-GB" sz="2000" dirty="0" smtClean="0">
                <a:solidFill>
                  <a:schemeClr val="bg1"/>
                </a:solidFill>
              </a:rPr>
              <a:t>Constant river and weir width</a:t>
            </a:r>
            <a:endParaRPr lang="en-GB" sz="2000" dirty="0" smtClean="0">
              <a:solidFill>
                <a:schemeClr val="bg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721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69">
      <a:dk1>
        <a:sysClr val="windowText" lastClr="000000"/>
      </a:dk1>
      <a:lt1>
        <a:sysClr val="window" lastClr="FFFFFF"/>
      </a:lt1>
      <a:dk2>
        <a:srgbClr val="225B8E"/>
      </a:dk2>
      <a:lt2>
        <a:srgbClr val="EEECE1"/>
      </a:lt2>
      <a:accent1>
        <a:srgbClr val="2D78BD"/>
      </a:accent1>
      <a:accent2>
        <a:srgbClr val="4F81BD"/>
      </a:accent2>
      <a:accent3>
        <a:srgbClr val="B9D7E1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1">
      <a:majorFont>
        <a:latin typeface="Arial Black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8277</TotalTime>
  <Words>1195</Words>
  <Application>Microsoft Office PowerPoint</Application>
  <PresentationFormat>Custom</PresentationFormat>
  <Paragraphs>373</Paragraphs>
  <Slides>34</Slides>
  <Notes>34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   Investigating the influence of flood mitigation strategies on return periods and river dynamics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Do you have any questions?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Mathematics of flooding events: Investigating the influence of flood mitigation strategies on return periods and river dynamics</dc:title>
  <dc:creator>Faye Williams</dc:creator>
  <cp:lastModifiedBy>Faye Williams</cp:lastModifiedBy>
  <cp:revision>159</cp:revision>
  <dcterms:created xsi:type="dcterms:W3CDTF">2023-05-23T12:11:38Z</dcterms:created>
  <dcterms:modified xsi:type="dcterms:W3CDTF">2023-07-23T12:28:31Z</dcterms:modified>
</cp:coreProperties>
</file>

<file path=docProps/thumbnail.jpeg>
</file>